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92" r:id="rId2"/>
  </p:sldMasterIdLst>
  <p:sldIdLst>
    <p:sldId id="256" r:id="rId3"/>
    <p:sldId id="257" r:id="rId4"/>
    <p:sldId id="259" r:id="rId5"/>
    <p:sldId id="260" r:id="rId6"/>
    <p:sldId id="334" r:id="rId7"/>
    <p:sldId id="335" r:id="rId8"/>
    <p:sldId id="261" r:id="rId9"/>
    <p:sldId id="262" r:id="rId10"/>
    <p:sldId id="263" r:id="rId11"/>
    <p:sldId id="264" r:id="rId12"/>
    <p:sldId id="265" r:id="rId13"/>
    <p:sldId id="266" r:id="rId14"/>
    <p:sldId id="279" r:id="rId15"/>
    <p:sldId id="280" r:id="rId16"/>
    <p:sldId id="281" r:id="rId17"/>
    <p:sldId id="267" r:id="rId18"/>
    <p:sldId id="268" r:id="rId19"/>
    <p:sldId id="269" r:id="rId20"/>
    <p:sldId id="340" r:id="rId21"/>
    <p:sldId id="270" r:id="rId22"/>
    <p:sldId id="271" r:id="rId23"/>
    <p:sldId id="272" r:id="rId24"/>
    <p:sldId id="273" r:id="rId25"/>
    <p:sldId id="274" r:id="rId26"/>
    <p:sldId id="275" r:id="rId27"/>
    <p:sldId id="276" r:id="rId28"/>
    <p:sldId id="277" r:id="rId29"/>
    <p:sldId id="278" r:id="rId30"/>
    <p:sldId id="282" r:id="rId31"/>
    <p:sldId id="283" r:id="rId32"/>
    <p:sldId id="284" r:id="rId33"/>
    <p:sldId id="285" r:id="rId34"/>
    <p:sldId id="337" r:id="rId35"/>
    <p:sldId id="338" r:id="rId36"/>
    <p:sldId id="339" r:id="rId37"/>
    <p:sldId id="286" r:id="rId38"/>
    <p:sldId id="287" r:id="rId39"/>
    <p:sldId id="288" r:id="rId40"/>
    <p:sldId id="289" r:id="rId41"/>
    <p:sldId id="331" r:id="rId42"/>
    <p:sldId id="330" r:id="rId43"/>
    <p:sldId id="332" r:id="rId44"/>
    <p:sldId id="293" r:id="rId45"/>
    <p:sldId id="294" r:id="rId46"/>
    <p:sldId id="295" r:id="rId47"/>
    <p:sldId id="333" r:id="rId48"/>
    <p:sldId id="296" r:id="rId49"/>
    <p:sldId id="316" r:id="rId50"/>
    <p:sldId id="317" r:id="rId51"/>
    <p:sldId id="318" r:id="rId52"/>
    <p:sldId id="319" r:id="rId53"/>
    <p:sldId id="320" r:id="rId54"/>
    <p:sldId id="321" r:id="rId55"/>
    <p:sldId id="322" r:id="rId56"/>
    <p:sldId id="323" r:id="rId57"/>
    <p:sldId id="324" r:id="rId58"/>
    <p:sldId id="325" r:id="rId59"/>
    <p:sldId id="326" r:id="rId60"/>
    <p:sldId id="327" r:id="rId61"/>
    <p:sldId id="328" r:id="rId62"/>
    <p:sldId id="329" r:id="rId63"/>
    <p:sldId id="306" r:id="rId64"/>
    <p:sldId id="336" r:id="rId65"/>
    <p:sldId id="341" r:id="rId66"/>
    <p:sldId id="315" r:id="rId6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D2E4"/>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24" autoAdjust="0"/>
  </p:normalViewPr>
  <p:slideViewPr>
    <p:cSldViewPr>
      <p:cViewPr>
        <p:scale>
          <a:sx n="70" d="100"/>
          <a:sy n="70" d="100"/>
        </p:scale>
        <p:origin x="-138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presProps" Target="presProps.xml"/><Relationship Id="rId7" Type="http://schemas.openxmlformats.org/officeDocument/2006/relationships/slide" Target="slides/slide5.xml"/><Relationship Id="rId71"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114E5BA-789D-4451-B215-64913D6D0B6B}" type="datetimeFigureOut">
              <a:rPr lang="en-US" smtClean="0"/>
              <a:pPr/>
              <a:t>24-Aug-13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D1085E54-AAD2-41BA-A325-A64572D985F0}"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114E5BA-789D-4451-B215-64913D6D0B6B}" type="datetimeFigureOut">
              <a:rPr lang="en-US" smtClean="0"/>
              <a:pPr/>
              <a:t>24-Aug-13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1085E54-AAD2-41BA-A325-A64572D985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114E5BA-789D-4451-B215-64913D6D0B6B}" type="datetimeFigureOut">
              <a:rPr lang="en-US" smtClean="0"/>
              <a:pPr/>
              <a:t>24-Aug-13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1085E54-AAD2-41BA-A325-A64572D985F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114E5BA-789D-4451-B215-64913D6D0B6B}" type="datetimeFigureOut">
              <a:rPr lang="en-US" smtClean="0"/>
              <a:pPr/>
              <a:t>24-Aug-13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1085E54-AAD2-41BA-A325-A64572D985F0}"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114E5BA-789D-4451-B215-64913D6D0B6B}" type="datetimeFigureOut">
              <a:rPr lang="en-US" smtClean="0"/>
              <a:pPr/>
              <a:t>24-Aug-13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D1085E54-AAD2-41BA-A325-A64572D985F0}"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D114E5BA-789D-4451-B215-64913D6D0B6B}" type="datetimeFigureOut">
              <a:rPr lang="en-US" smtClean="0"/>
              <a:pPr/>
              <a:t>24-Aug-13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1085E54-AAD2-41BA-A325-A64572D985F0}"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D114E5BA-789D-4451-B215-64913D6D0B6B}" type="datetimeFigureOut">
              <a:rPr lang="en-US" smtClean="0"/>
              <a:pPr/>
              <a:t>24-Aug-13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085E54-AAD2-41BA-A325-A64572D985F0}"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114E5BA-789D-4451-B215-64913D6D0B6B}" type="datetimeFigureOut">
              <a:rPr lang="en-US" smtClean="0"/>
              <a:pPr/>
              <a:t>24-Aug-13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1085E54-AAD2-41BA-A325-A64572D985F0}"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114E5BA-789D-4451-B215-64913D6D0B6B}" type="datetimeFigureOut">
              <a:rPr lang="en-US" smtClean="0"/>
              <a:pPr/>
              <a:t>24-Aug-13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D1085E54-AAD2-41BA-A325-A64572D985F0}"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114E5BA-789D-4451-B215-64913D6D0B6B}" type="datetimeFigureOut">
              <a:rPr lang="en-US" smtClean="0"/>
              <a:pPr/>
              <a:t>24-Aug-13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1085E54-AAD2-41BA-A325-A64572D985F0}"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1085E54-AAD2-41BA-A325-A64572D985F0}"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D114E5BA-789D-4451-B215-64913D6D0B6B}" type="datetimeFigureOut">
              <a:rPr lang="en-US" smtClean="0"/>
              <a:pPr/>
              <a:t>24-Aug-13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114E5BA-789D-4451-B215-64913D6D0B6B}" type="datetimeFigureOut">
              <a:rPr lang="en-US" smtClean="0"/>
              <a:pPr/>
              <a:t>24-Aug-13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1085E54-AAD2-41BA-A325-A64572D985F0}"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1085E54-AAD2-41BA-A325-A64572D985F0}"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D114E5BA-789D-4451-B215-64913D6D0B6B}" type="datetimeFigureOut">
              <a:rPr lang="en-US" smtClean="0"/>
              <a:pPr/>
              <a:t>24-Aug-13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14E5BA-789D-4451-B215-64913D6D0B6B}" type="datetimeFigureOut">
              <a:rPr lang="en-US" smtClean="0"/>
              <a:pPr/>
              <a:t>24-Aug-13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085E54-AAD2-41BA-A325-A64572D985F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1085E54-AAD2-41BA-A325-A64572D985F0}"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114E5BA-789D-4451-B215-64913D6D0B6B}" type="datetimeFigureOut">
              <a:rPr lang="en-US" smtClean="0"/>
              <a:pPr/>
              <a:t>24-Aug-13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114E5BA-789D-4451-B215-64913D6D0B6B}" type="datetimeFigureOut">
              <a:rPr lang="en-US" smtClean="0"/>
              <a:pPr/>
              <a:t>24-Aug-13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1085E54-AAD2-41BA-A325-A64572D985F0}"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114E5BA-789D-4451-B215-64913D6D0B6B}" type="datetimeFigureOut">
              <a:rPr lang="en-US" smtClean="0"/>
              <a:pPr/>
              <a:t>24-Aug-13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1085E54-AAD2-41BA-A325-A64572D985F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114E5BA-789D-4451-B215-64913D6D0B6B}" type="datetimeFigureOut">
              <a:rPr lang="en-US" smtClean="0"/>
              <a:pPr/>
              <a:t>24-Aug-13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1085E54-AAD2-41BA-A325-A64572D985F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114E5BA-789D-4451-B215-64913D6D0B6B}" type="datetimeFigureOut">
              <a:rPr lang="en-US" smtClean="0"/>
              <a:pPr/>
              <a:t>24-Aug-13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1085E54-AAD2-41BA-A325-A64572D985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114E5BA-789D-4451-B215-64913D6D0B6B}" type="datetimeFigureOut">
              <a:rPr lang="en-US" smtClean="0"/>
              <a:pPr/>
              <a:t>24-Aug-13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1085E54-AAD2-41BA-A325-A64572D985F0}"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114E5BA-789D-4451-B215-64913D6D0B6B}" type="datetimeFigureOut">
              <a:rPr lang="en-US" smtClean="0"/>
              <a:pPr/>
              <a:t>24-Aug-13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1085E54-AAD2-41BA-A325-A64572D985F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114E5BA-789D-4451-B215-64913D6D0B6B}" type="datetimeFigureOut">
              <a:rPr lang="en-US" smtClean="0"/>
              <a:pPr/>
              <a:t>24-Aug-13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1085E54-AAD2-41BA-A325-A64572D985F0}"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114E5BA-789D-4451-B215-64913D6D0B6B}" type="datetimeFigureOut">
              <a:rPr lang="en-US" smtClean="0"/>
              <a:pPr/>
              <a:t>24-Aug-13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1085E54-AAD2-41BA-A325-A64572D985F0}"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114E5BA-789D-4451-B215-64913D6D0B6B}" type="datetimeFigureOut">
              <a:rPr lang="en-US" smtClean="0"/>
              <a:pPr/>
              <a:t>24-Aug-13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1085E54-AAD2-41BA-A325-A64572D985F0}"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mailto:atishkragrawal@gmail.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2743200"/>
            <a:ext cx="8534400" cy="3657600"/>
          </a:xfrm>
        </p:spPr>
        <p:txBody>
          <a:bodyPr>
            <a:noAutofit/>
          </a:bodyPr>
          <a:lstStyle/>
          <a:p>
            <a:r>
              <a:rPr lang="en-US" sz="2800" b="1" dirty="0" smtClean="0">
                <a:solidFill>
                  <a:schemeClr val="tx1"/>
                </a:solidFill>
              </a:rPr>
              <a:t>A presentation by</a:t>
            </a:r>
          </a:p>
          <a:p>
            <a:r>
              <a:rPr lang="en-US" sz="2800" dirty="0" smtClean="0">
                <a:solidFill>
                  <a:schemeClr val="tx1"/>
                </a:solidFill>
              </a:rPr>
              <a:t>ATISH</a:t>
            </a:r>
            <a:r>
              <a:rPr lang="en-US" sz="2800" b="1" dirty="0" smtClean="0">
                <a:solidFill>
                  <a:schemeClr val="tx1"/>
                </a:solidFill>
              </a:rPr>
              <a:t> KUMAR </a:t>
            </a:r>
            <a:r>
              <a:rPr lang="en-US" sz="2800" dirty="0" smtClean="0">
                <a:solidFill>
                  <a:schemeClr val="tx1"/>
                </a:solidFill>
              </a:rPr>
              <a:t>AGRAWAL</a:t>
            </a:r>
            <a:endParaRPr lang="en-US" sz="2800" b="1" dirty="0" smtClean="0">
              <a:solidFill>
                <a:schemeClr val="tx1"/>
              </a:solidFill>
            </a:endParaRPr>
          </a:p>
          <a:p>
            <a:r>
              <a:rPr lang="en-US" dirty="0" smtClean="0">
                <a:solidFill>
                  <a:schemeClr val="tx1"/>
                </a:solidFill>
              </a:rPr>
              <a:t>                                </a:t>
            </a:r>
          </a:p>
          <a:p>
            <a:endParaRPr lang="en-US" b="1" dirty="0" smtClean="0">
              <a:solidFill>
                <a:schemeClr val="tx1"/>
              </a:solidFill>
            </a:endParaRPr>
          </a:p>
          <a:p>
            <a:r>
              <a:rPr lang="en-US" sz="2800" dirty="0" smtClean="0">
                <a:solidFill>
                  <a:schemeClr val="tx1"/>
                </a:solidFill>
              </a:rPr>
              <a:t>ATISH</a:t>
            </a:r>
            <a:r>
              <a:rPr lang="en-US" sz="2800" b="1" dirty="0" smtClean="0">
                <a:solidFill>
                  <a:schemeClr val="tx1"/>
                </a:solidFill>
              </a:rPr>
              <a:t> </a:t>
            </a:r>
            <a:r>
              <a:rPr lang="en-US" sz="2800" dirty="0" smtClean="0">
                <a:solidFill>
                  <a:schemeClr val="tx1"/>
                </a:solidFill>
              </a:rPr>
              <a:t>AGRAWAL</a:t>
            </a:r>
            <a:r>
              <a:rPr lang="en-US" sz="2800" b="1" dirty="0" smtClean="0">
                <a:solidFill>
                  <a:schemeClr val="tx1"/>
                </a:solidFill>
              </a:rPr>
              <a:t> &amp; CO.</a:t>
            </a:r>
          </a:p>
          <a:p>
            <a:r>
              <a:rPr lang="en-US" sz="2800" b="1" dirty="0" smtClean="0">
                <a:solidFill>
                  <a:schemeClr val="tx1"/>
                </a:solidFill>
              </a:rPr>
              <a:t>COST ACCOUNTANTS</a:t>
            </a:r>
          </a:p>
          <a:p>
            <a:r>
              <a:rPr lang="en-US" sz="2800" b="1" dirty="0" smtClean="0">
                <a:solidFill>
                  <a:schemeClr val="tx1"/>
                </a:solidFill>
              </a:rPr>
              <a:t>9831662685</a:t>
            </a:r>
          </a:p>
          <a:p>
            <a:r>
              <a:rPr lang="en-US" sz="2800" smtClean="0">
                <a:solidFill>
                  <a:schemeClr val="tx1"/>
                </a:solidFill>
              </a:rPr>
              <a:t>033-30863147</a:t>
            </a:r>
            <a:endParaRPr lang="en-US" sz="2800" b="1" dirty="0" smtClean="0">
              <a:solidFill>
                <a:schemeClr val="tx1"/>
              </a:solidFill>
            </a:endParaRPr>
          </a:p>
          <a:p>
            <a:endParaRPr lang="en-US" sz="2800" b="1" dirty="0" smtClean="0">
              <a:solidFill>
                <a:schemeClr val="tx1"/>
              </a:solidFill>
            </a:endParaRPr>
          </a:p>
        </p:txBody>
      </p:sp>
      <p:sp>
        <p:nvSpPr>
          <p:cNvPr id="2" name="Title 1"/>
          <p:cNvSpPr>
            <a:spLocks noGrp="1"/>
          </p:cNvSpPr>
          <p:nvPr>
            <p:ph type="ctrTitle"/>
          </p:nvPr>
        </p:nvSpPr>
        <p:spPr>
          <a:xfrm>
            <a:off x="0" y="228601"/>
            <a:ext cx="8915400" cy="2133599"/>
          </a:xfrm>
        </p:spPr>
        <p:txBody>
          <a:bodyPr>
            <a:noAutofit/>
          </a:bodyPr>
          <a:lstStyle/>
          <a:p>
            <a:r>
              <a:rPr lang="en-US" sz="3200" b="1" dirty="0" smtClean="0"/>
              <a:t/>
            </a:r>
            <a:br>
              <a:rPr lang="en-US" sz="3200" b="1" dirty="0" smtClean="0"/>
            </a:b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
            </a:r>
            <a:br>
              <a:rPr lang="en-US" sz="3200" dirty="0" smtClean="0"/>
            </a:br>
            <a:r>
              <a:rPr lang="en-US" sz="3600" b="1" dirty="0" smtClean="0">
                <a:solidFill>
                  <a:schemeClr val="tx2">
                    <a:lumMod val="75000"/>
                  </a:schemeClr>
                </a:solidFill>
              </a:rPr>
              <a:t>Cost Accounting Records Rules 2011</a:t>
            </a:r>
            <a:br>
              <a:rPr lang="en-US" sz="3600" b="1" dirty="0" smtClean="0">
                <a:solidFill>
                  <a:schemeClr val="tx2">
                    <a:lumMod val="75000"/>
                  </a:schemeClr>
                </a:solidFill>
              </a:rPr>
            </a:br>
            <a:r>
              <a:rPr lang="en-US" sz="3600" b="1" dirty="0" smtClean="0">
                <a:solidFill>
                  <a:schemeClr val="tx2">
                    <a:lumMod val="75000"/>
                  </a:schemeClr>
                </a:solidFill>
              </a:rPr>
              <a:t>&amp; </a:t>
            </a:r>
            <a:br>
              <a:rPr lang="en-US" sz="3600" b="1" dirty="0" smtClean="0">
                <a:solidFill>
                  <a:schemeClr val="tx2">
                    <a:lumMod val="75000"/>
                  </a:schemeClr>
                </a:solidFill>
              </a:rPr>
            </a:br>
            <a:r>
              <a:rPr lang="en-US" sz="3600" b="1" dirty="0" smtClean="0">
                <a:solidFill>
                  <a:schemeClr val="tx2">
                    <a:lumMod val="75000"/>
                  </a:schemeClr>
                </a:solidFill>
              </a:rPr>
              <a:t>Cost  Audit Report Rules 2011</a:t>
            </a:r>
            <a:r>
              <a:rPr lang="en-US" sz="3200" b="1" dirty="0" smtClean="0">
                <a:solidFill>
                  <a:schemeClr val="tx2">
                    <a:lumMod val="75000"/>
                  </a:schemeClr>
                </a:solidFill>
              </a:rPr>
              <a:t/>
            </a:r>
            <a:br>
              <a:rPr lang="en-US" sz="3200" b="1" dirty="0" smtClean="0">
                <a:solidFill>
                  <a:schemeClr val="tx2">
                    <a:lumMod val="75000"/>
                  </a:schemeClr>
                </a:solidFill>
              </a:rPr>
            </a:br>
            <a:endParaRPr lang="en-US" sz="3200" b="1"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Notifications and orders by MCA</a:t>
            </a:r>
            <a:endParaRPr lang="en-US" b="1" dirty="0"/>
          </a:p>
        </p:txBody>
      </p:sp>
      <p:sp>
        <p:nvSpPr>
          <p:cNvPr id="3" name="Content Placeholder 2"/>
          <p:cNvSpPr>
            <a:spLocks noGrp="1"/>
          </p:cNvSpPr>
          <p:nvPr>
            <p:ph idx="1"/>
          </p:nvPr>
        </p:nvSpPr>
        <p:spPr/>
        <p:txBody>
          <a:bodyPr>
            <a:normAutofit fontScale="92500"/>
          </a:bodyPr>
          <a:lstStyle/>
          <a:p>
            <a:r>
              <a:rPr lang="en-US" sz="2800" b="1" dirty="0" smtClean="0"/>
              <a:t>30/06/2011-industry specific cost audit orders on:</a:t>
            </a:r>
          </a:p>
          <a:p>
            <a:pPr algn="just">
              <a:buNone/>
            </a:pPr>
            <a:r>
              <a:rPr lang="en-US" sz="2400" dirty="0"/>
              <a:t>1</a:t>
            </a:r>
            <a:r>
              <a:rPr lang="en-US" sz="2400" dirty="0" smtClean="0"/>
              <a:t>.  Cement                                            </a:t>
            </a:r>
            <a:r>
              <a:rPr lang="en-US" sz="2400" dirty="0"/>
              <a:t>Chapter 25, 38 and 68</a:t>
            </a:r>
          </a:p>
          <a:p>
            <a:pPr algn="just">
              <a:buNone/>
            </a:pPr>
            <a:r>
              <a:rPr lang="fr-FR" sz="2400" dirty="0"/>
              <a:t>2. </a:t>
            </a:r>
            <a:r>
              <a:rPr lang="fr-FR" sz="2400" dirty="0" smtClean="0"/>
              <a:t>Tyres </a:t>
            </a:r>
            <a:r>
              <a:rPr lang="fr-FR" sz="2400" dirty="0"/>
              <a:t>&amp; </a:t>
            </a:r>
            <a:r>
              <a:rPr lang="fr-FR" sz="2400" dirty="0" smtClean="0"/>
              <a:t>Tubes                                     Chapter 40</a:t>
            </a:r>
          </a:p>
          <a:p>
            <a:pPr algn="just">
              <a:buNone/>
            </a:pPr>
            <a:r>
              <a:rPr lang="en-US" sz="2400" dirty="0"/>
              <a:t>3. </a:t>
            </a:r>
            <a:r>
              <a:rPr lang="en-US" sz="2400" dirty="0" smtClean="0"/>
              <a:t>Steel                                                 Chapter </a:t>
            </a:r>
            <a:r>
              <a:rPr lang="en-US" sz="2400" dirty="0"/>
              <a:t>72 and 73</a:t>
            </a:r>
          </a:p>
          <a:p>
            <a:pPr algn="just">
              <a:buNone/>
            </a:pPr>
            <a:r>
              <a:rPr lang="en-US" sz="2400" dirty="0"/>
              <a:t>4. Paper </a:t>
            </a:r>
            <a:r>
              <a:rPr lang="en-US" sz="2400" dirty="0" smtClean="0"/>
              <a:t>                                               Chapter </a:t>
            </a:r>
            <a:r>
              <a:rPr lang="en-US" sz="2400" dirty="0"/>
              <a:t>47 and 48</a:t>
            </a:r>
          </a:p>
          <a:p>
            <a:pPr algn="just">
              <a:buNone/>
            </a:pPr>
            <a:r>
              <a:rPr lang="en-US" sz="2400" dirty="0"/>
              <a:t>5. </a:t>
            </a:r>
            <a:r>
              <a:rPr lang="en-US" sz="2400" dirty="0" smtClean="0"/>
              <a:t>Insecticides                                        Chapter </a:t>
            </a:r>
            <a:r>
              <a:rPr lang="en-US" sz="2400" dirty="0"/>
              <a:t>38</a:t>
            </a:r>
          </a:p>
          <a:p>
            <a:pPr algn="just">
              <a:buNone/>
            </a:pPr>
            <a:r>
              <a:rPr lang="en-US" sz="2400" dirty="0"/>
              <a:t>6. </a:t>
            </a:r>
            <a:r>
              <a:rPr lang="en-US" sz="2400" dirty="0" smtClean="0"/>
              <a:t>Glass                                                 Chapter </a:t>
            </a:r>
            <a:r>
              <a:rPr lang="en-US" sz="2400" dirty="0"/>
              <a:t>70</a:t>
            </a:r>
          </a:p>
          <a:p>
            <a:pPr algn="just">
              <a:buNone/>
            </a:pPr>
            <a:r>
              <a:rPr lang="en-US" sz="2400" dirty="0"/>
              <a:t>7. Paints &amp; Varnishes </a:t>
            </a:r>
            <a:r>
              <a:rPr lang="en-US" sz="2400" dirty="0" smtClean="0"/>
              <a:t>                              Chapter </a:t>
            </a:r>
            <a:r>
              <a:rPr lang="en-US" sz="2400" dirty="0"/>
              <a:t>32</a:t>
            </a:r>
          </a:p>
          <a:p>
            <a:pPr algn="just">
              <a:buNone/>
            </a:pPr>
            <a:r>
              <a:rPr lang="en-US" sz="2400" dirty="0"/>
              <a:t>8. </a:t>
            </a:r>
            <a:r>
              <a:rPr lang="en-US" sz="2400" dirty="0" smtClean="0"/>
              <a:t>Aluminum                                           Chapter </a:t>
            </a:r>
            <a:r>
              <a:rPr lang="en-US" sz="2400" dirty="0"/>
              <a:t>76</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b="1" dirty="0" smtClean="0"/>
              <a:t>Notifications and orders by MCA</a:t>
            </a:r>
            <a:endParaRPr lang="en-US" dirty="0"/>
          </a:p>
        </p:txBody>
      </p:sp>
      <p:sp>
        <p:nvSpPr>
          <p:cNvPr id="3" name="Content Placeholder 2"/>
          <p:cNvSpPr>
            <a:spLocks noGrp="1"/>
          </p:cNvSpPr>
          <p:nvPr>
            <p:ph idx="1"/>
          </p:nvPr>
        </p:nvSpPr>
        <p:spPr>
          <a:xfrm>
            <a:off x="990600" y="1371600"/>
            <a:ext cx="7696200" cy="5257800"/>
          </a:xfrm>
        </p:spPr>
        <p:txBody>
          <a:bodyPr>
            <a:normAutofit fontScale="40000" lnSpcReduction="20000"/>
          </a:bodyPr>
          <a:lstStyle/>
          <a:p>
            <a:r>
              <a:rPr lang="en-US" sz="5100" b="1" dirty="0" smtClean="0"/>
              <a:t>24/01/2012-industry specific cost audit orders on:</a:t>
            </a:r>
          </a:p>
          <a:p>
            <a:pPr>
              <a:buNone/>
            </a:pPr>
            <a:endParaRPr lang="en-US" dirty="0" smtClean="0"/>
          </a:p>
          <a:p>
            <a:pPr>
              <a:buNone/>
            </a:pPr>
            <a:r>
              <a:rPr lang="en-US" dirty="0" smtClean="0"/>
              <a:t>1.   </a:t>
            </a:r>
            <a:r>
              <a:rPr lang="en-US" sz="4000" dirty="0"/>
              <a:t>Jute, cotton, silk, woolen </a:t>
            </a:r>
            <a:r>
              <a:rPr lang="en-US" sz="4000" dirty="0" smtClean="0"/>
              <a:t>or                                         Chapters 50 to 63 of CETA</a:t>
            </a:r>
          </a:p>
          <a:p>
            <a:pPr>
              <a:buNone/>
            </a:pPr>
            <a:r>
              <a:rPr lang="en-US" sz="4000" dirty="0" smtClean="0"/>
              <a:t>       blended fibers/textiles</a:t>
            </a:r>
          </a:p>
          <a:p>
            <a:pPr>
              <a:buNone/>
            </a:pPr>
            <a:r>
              <a:rPr lang="en-US" sz="4000" dirty="0" smtClean="0"/>
              <a:t>2</a:t>
            </a:r>
            <a:r>
              <a:rPr lang="en-US" sz="4000" dirty="0"/>
              <a:t>. Edible oil seeds and Oils (incl</a:t>
            </a:r>
            <a:r>
              <a:rPr lang="en-US" sz="4000" dirty="0" smtClean="0"/>
              <a:t>.                                       Chapters 12 and 15</a:t>
            </a:r>
          </a:p>
          <a:p>
            <a:pPr>
              <a:buNone/>
            </a:pPr>
            <a:r>
              <a:rPr lang="en-US" sz="4000" dirty="0" smtClean="0"/>
              <a:t>     Vanaspati)</a:t>
            </a:r>
          </a:p>
          <a:p>
            <a:pPr>
              <a:buNone/>
            </a:pPr>
            <a:r>
              <a:rPr lang="en-US" sz="4000" dirty="0" smtClean="0"/>
              <a:t>3</a:t>
            </a:r>
            <a:r>
              <a:rPr lang="en-US" sz="4000" dirty="0"/>
              <a:t>. Packaged food products </a:t>
            </a:r>
            <a:r>
              <a:rPr lang="en-US" sz="4000" dirty="0" smtClean="0"/>
              <a:t>                                              Chapters </a:t>
            </a:r>
            <a:r>
              <a:rPr lang="en-US" sz="4000" dirty="0"/>
              <a:t>2 to 25 (</a:t>
            </a:r>
            <a:r>
              <a:rPr lang="en-US" sz="4000" dirty="0" smtClean="0"/>
              <a:t>except</a:t>
            </a:r>
          </a:p>
          <a:p>
            <a:pPr>
              <a:buNone/>
            </a:pPr>
            <a:r>
              <a:rPr lang="en-US" sz="4000" dirty="0" smtClean="0"/>
              <a:t>                                                                                     Chapters5, 6, 14, 23 and 24)</a:t>
            </a:r>
          </a:p>
          <a:p>
            <a:pPr>
              <a:buNone/>
            </a:pPr>
            <a:r>
              <a:rPr lang="en-US" sz="4000" dirty="0" smtClean="0"/>
              <a:t>4</a:t>
            </a:r>
            <a:r>
              <a:rPr lang="en-US" sz="4000" dirty="0"/>
              <a:t>. Organic &amp; Inorganic Chemicals </a:t>
            </a:r>
            <a:r>
              <a:rPr lang="en-US" sz="4000" dirty="0" smtClean="0"/>
              <a:t>                                    Chapters </a:t>
            </a:r>
            <a:r>
              <a:rPr lang="en-US" sz="4000" dirty="0"/>
              <a:t>28, 29, 32, 38 and 39</a:t>
            </a:r>
          </a:p>
          <a:p>
            <a:pPr>
              <a:buNone/>
            </a:pPr>
            <a:r>
              <a:rPr lang="en-US" sz="4000" dirty="0"/>
              <a:t>5. Coal &amp; </a:t>
            </a:r>
            <a:r>
              <a:rPr lang="en-US" sz="4000" dirty="0" smtClean="0"/>
              <a:t>Lignite                                                             Chapter </a:t>
            </a:r>
            <a:r>
              <a:rPr lang="en-US" sz="4000" dirty="0"/>
              <a:t>27</a:t>
            </a:r>
          </a:p>
          <a:p>
            <a:pPr>
              <a:buNone/>
            </a:pPr>
            <a:r>
              <a:rPr lang="en-US" sz="4000" dirty="0"/>
              <a:t>6. Mining &amp; Metallurgy of ferrous </a:t>
            </a:r>
            <a:r>
              <a:rPr lang="en-US" sz="4000" dirty="0" smtClean="0"/>
              <a:t>                                     Chapters </a:t>
            </a:r>
            <a:r>
              <a:rPr lang="en-US" sz="4000" dirty="0"/>
              <a:t>26 and 74 to </a:t>
            </a:r>
            <a:r>
              <a:rPr lang="en-US" sz="4000" dirty="0" smtClean="0"/>
              <a:t>83</a:t>
            </a:r>
          </a:p>
          <a:p>
            <a:pPr>
              <a:buNone/>
            </a:pPr>
            <a:r>
              <a:rPr lang="en-US" sz="4000" dirty="0"/>
              <a:t> </a:t>
            </a:r>
            <a:r>
              <a:rPr lang="en-US" sz="4000" dirty="0" smtClean="0"/>
              <a:t>   &amp; non- ferrous metals                                                  (except Chapters 76and 77)</a:t>
            </a:r>
          </a:p>
          <a:p>
            <a:pPr>
              <a:buNone/>
            </a:pPr>
            <a:r>
              <a:rPr lang="en-US" sz="4000" dirty="0"/>
              <a:t>7. Tractors &amp; other motor vehicles (incl</a:t>
            </a:r>
            <a:r>
              <a:rPr lang="en-US" sz="4000" dirty="0" smtClean="0"/>
              <a:t>.                            Chapters 84, 85 and 87</a:t>
            </a:r>
          </a:p>
          <a:p>
            <a:pPr>
              <a:buNone/>
            </a:pPr>
            <a:r>
              <a:rPr lang="en-US" sz="4000" dirty="0" smtClean="0"/>
              <a:t>    automotive </a:t>
            </a:r>
            <a:r>
              <a:rPr lang="en-US" sz="4000" dirty="0"/>
              <a:t>components)</a:t>
            </a:r>
          </a:p>
          <a:p>
            <a:pPr>
              <a:buNone/>
            </a:pPr>
            <a:r>
              <a:rPr lang="en-US" sz="4000" dirty="0" smtClean="0"/>
              <a:t>8</a:t>
            </a:r>
            <a:r>
              <a:rPr lang="en-US" sz="4000" dirty="0"/>
              <a:t>. Plantation </a:t>
            </a:r>
            <a:r>
              <a:rPr lang="en-US" sz="4000" dirty="0" smtClean="0"/>
              <a:t>Products                                                      </a:t>
            </a:r>
            <a:r>
              <a:rPr lang="en-US" sz="4000" dirty="0"/>
              <a:t>Chapters 8, 9, 21 and 40,</a:t>
            </a:r>
          </a:p>
          <a:p>
            <a:pPr>
              <a:buNone/>
            </a:pPr>
            <a:r>
              <a:rPr lang="en-US" sz="4000" dirty="0"/>
              <a:t>9. Engineering machinery (incl. </a:t>
            </a:r>
            <a:r>
              <a:rPr lang="en-US" sz="4000" dirty="0" smtClean="0"/>
              <a:t>electrical                            Chapters 84 and 85</a:t>
            </a:r>
          </a:p>
          <a:p>
            <a:pPr>
              <a:buNone/>
            </a:pPr>
            <a:r>
              <a:rPr lang="en-US" sz="4000" dirty="0" smtClean="0"/>
              <a:t>    &amp; </a:t>
            </a:r>
            <a:r>
              <a:rPr lang="en-US" sz="4000" dirty="0"/>
              <a:t>electronic products</a:t>
            </a:r>
            <a:r>
              <a:rPr lang="en-US" sz="4000" dirty="0" smtClean="0"/>
              <a: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Notifications and orders by MCA</a:t>
            </a:r>
            <a:endParaRPr lang="en-US" dirty="0"/>
          </a:p>
        </p:txBody>
      </p:sp>
      <p:sp>
        <p:nvSpPr>
          <p:cNvPr id="3" name="Content Placeholder 2"/>
          <p:cNvSpPr>
            <a:spLocks noGrp="1"/>
          </p:cNvSpPr>
          <p:nvPr>
            <p:ph idx="1"/>
          </p:nvPr>
        </p:nvSpPr>
        <p:spPr>
          <a:xfrm>
            <a:off x="1435608" y="1600200"/>
            <a:ext cx="7498080" cy="4648200"/>
          </a:xfrm>
        </p:spPr>
        <p:txBody>
          <a:bodyPr>
            <a:normAutofit lnSpcReduction="10000"/>
          </a:bodyPr>
          <a:lstStyle/>
          <a:p>
            <a:pPr>
              <a:buFont typeface="Wingdings" pitchFamily="2" charset="2"/>
              <a:buChar char="Ø"/>
            </a:pPr>
            <a:r>
              <a:rPr lang="en-US" sz="2400" dirty="0" smtClean="0"/>
              <a:t>Effect of industry specific cost audit orders issued on 24/01/2012:</a:t>
            </a:r>
          </a:p>
          <a:p>
            <a:r>
              <a:rPr lang="en-US" sz="2400" dirty="0" smtClean="0"/>
              <a:t>All company specific cost audit orders issued prior to 31/03/2011 stands withdrawn with effect from financial year commencing on or from 01/04/2012</a:t>
            </a:r>
          </a:p>
          <a:p>
            <a:r>
              <a:rPr lang="en-US" sz="2400" dirty="0" smtClean="0"/>
              <a:t>All companies who were issued company specific orders but are covered under dated 02/05/11 or 30/06/11 or 24/01/12 shall comply with industry specific order</a:t>
            </a:r>
          </a:p>
          <a:p>
            <a:r>
              <a:rPr lang="en-US" sz="2400" dirty="0" smtClean="0"/>
              <a:t>Companies to which industry specific orders are not applicable will comply with earlier company  specific order till 31/03/12</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Additional Industries covered vide Order dated 06-11-2012(</a:t>
            </a:r>
            <a:r>
              <a:rPr lang="en-US" sz="2400" dirty="0" err="1" smtClean="0"/>
              <a:t>aplicable</a:t>
            </a:r>
            <a:r>
              <a:rPr lang="en-US" sz="2400" dirty="0" smtClean="0"/>
              <a:t> </a:t>
            </a:r>
            <a:r>
              <a:rPr lang="en-US" sz="2400" dirty="0" err="1" smtClean="0"/>
              <a:t>w.e.f</a:t>
            </a:r>
            <a:r>
              <a:rPr lang="en-US" sz="2400" dirty="0" smtClean="0"/>
              <a:t>. financial year starting from 1-01-2013 and onward)</a:t>
            </a:r>
            <a:endParaRPr lang="en-US" sz="2400" dirty="0"/>
          </a:p>
        </p:txBody>
      </p:sp>
      <p:sp>
        <p:nvSpPr>
          <p:cNvPr id="3" name="Content Placeholder 2"/>
          <p:cNvSpPr>
            <a:spLocks noGrp="1"/>
          </p:cNvSpPr>
          <p:nvPr>
            <p:ph idx="1"/>
          </p:nvPr>
        </p:nvSpPr>
        <p:spPr>
          <a:xfrm>
            <a:off x="1435608" y="1600200"/>
            <a:ext cx="7498080" cy="4648200"/>
          </a:xfrm>
        </p:spPr>
        <p:txBody>
          <a:bodyPr>
            <a:noAutofit/>
          </a:bodyPr>
          <a:lstStyle/>
          <a:p>
            <a:r>
              <a:rPr lang="en-US" sz="1200" dirty="0" smtClean="0"/>
              <a:t>-Vegetable Saps or Products</a:t>
            </a:r>
          </a:p>
          <a:p>
            <a:r>
              <a:rPr lang="en-US" sz="1200" dirty="0" smtClean="0"/>
              <a:t>Alcoholic Beverages</a:t>
            </a:r>
          </a:p>
          <a:p>
            <a:r>
              <a:rPr lang="en-US" sz="1200" dirty="0" smtClean="0"/>
              <a:t>Food Residuals or Prepared Animal Feed</a:t>
            </a:r>
          </a:p>
          <a:p>
            <a:r>
              <a:rPr lang="en-US" sz="1200" dirty="0" smtClean="0"/>
              <a:t>Unmanufactured or Manufactured Tobacco</a:t>
            </a:r>
          </a:p>
          <a:p>
            <a:r>
              <a:rPr lang="en-US" sz="1200" dirty="0" smtClean="0"/>
              <a:t>Tobacco Products</a:t>
            </a:r>
          </a:p>
          <a:p>
            <a:r>
              <a:rPr lang="en-US" sz="1200" dirty="0" smtClean="0"/>
              <a:t>Albuminoidal Substances, Starches, Glues and Enzymes</a:t>
            </a:r>
          </a:p>
          <a:p>
            <a:r>
              <a:rPr lang="en-US" sz="1200" dirty="0" smtClean="0"/>
              <a:t>Essential Oils</a:t>
            </a:r>
          </a:p>
          <a:p>
            <a:r>
              <a:rPr lang="en-US" sz="1200" dirty="0" smtClean="0"/>
              <a:t>Personal Care Products</a:t>
            </a:r>
          </a:p>
          <a:p>
            <a:r>
              <a:rPr lang="en-US" sz="1200" dirty="0" smtClean="0"/>
              <a:t>Explosives</a:t>
            </a:r>
          </a:p>
          <a:p>
            <a:r>
              <a:rPr lang="en-US" sz="1200" dirty="0" smtClean="0"/>
              <a:t>Fireworks, Matches and Combustible Materials</a:t>
            </a:r>
          </a:p>
          <a:p>
            <a:r>
              <a:rPr lang="en-US" sz="1200" dirty="0" smtClean="0"/>
              <a:t>Photographic and Cinematographic Goods</a:t>
            </a:r>
          </a:p>
          <a:p>
            <a:r>
              <a:rPr lang="en-US" sz="1200" dirty="0" smtClean="0"/>
              <a:t>Raw Hides, Skins and Leather</a:t>
            </a:r>
          </a:p>
          <a:p>
            <a:r>
              <a:rPr lang="en-US" sz="1200" dirty="0" smtClean="0"/>
              <a:t>Leather Products</a:t>
            </a:r>
          </a:p>
          <a:p>
            <a:r>
              <a:rPr lang="en-US" sz="1200" dirty="0" smtClean="0"/>
              <a:t>Wood and Wood Products</a:t>
            </a:r>
          </a:p>
          <a:p>
            <a:r>
              <a:rPr lang="en-US" sz="1200" dirty="0" smtClean="0"/>
              <a:t>Footwear and Parts thereof</a:t>
            </a:r>
          </a:p>
          <a:p>
            <a:r>
              <a:rPr lang="en-US" sz="1200" dirty="0" smtClean="0"/>
              <a:t>Headgear and Parts thereof</a:t>
            </a:r>
          </a:p>
          <a:p>
            <a:r>
              <a:rPr lang="en-US" sz="1200" dirty="0" smtClean="0"/>
              <a:t>Ceramic Products</a:t>
            </a:r>
          </a:p>
          <a:p>
            <a:r>
              <a:rPr lang="en-US" sz="1200" dirty="0" smtClean="0"/>
              <a:t>Pearls, Diamonds, Stones and Jewellery Articles</a:t>
            </a:r>
          </a:p>
          <a:p>
            <a:r>
              <a:rPr lang="en-US" sz="1200" dirty="0" smtClean="0"/>
              <a:t>Railway Rolling Stock</a:t>
            </a:r>
            <a:endParaRPr lang="en-US" sz="1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Contd.-2- Additional Industries Covered vide order dated 06-11-2012</a:t>
            </a:r>
            <a:endParaRPr lang="en-US" sz="3600" dirty="0"/>
          </a:p>
        </p:txBody>
      </p:sp>
      <p:sp>
        <p:nvSpPr>
          <p:cNvPr id="3" name="Content Placeholder 2"/>
          <p:cNvSpPr>
            <a:spLocks noGrp="1"/>
          </p:cNvSpPr>
          <p:nvPr>
            <p:ph idx="1"/>
          </p:nvPr>
        </p:nvSpPr>
        <p:spPr>
          <a:xfrm>
            <a:off x="1524000" y="1752600"/>
            <a:ext cx="7409688" cy="4876800"/>
          </a:xfrm>
        </p:spPr>
        <p:txBody>
          <a:bodyPr>
            <a:normAutofit fontScale="70000" lnSpcReduction="20000"/>
          </a:bodyPr>
          <a:lstStyle/>
          <a:p>
            <a:r>
              <a:rPr lang="en-US" dirty="0" smtClean="0"/>
              <a:t>Parts of Railway Rolling Stock</a:t>
            </a:r>
          </a:p>
          <a:p>
            <a:r>
              <a:rPr lang="en-US" dirty="0" smtClean="0"/>
              <a:t>Railway Track Fixtures and Fittings</a:t>
            </a:r>
          </a:p>
          <a:p>
            <a:r>
              <a:rPr lang="en-US" dirty="0" smtClean="0"/>
              <a:t>Containers</a:t>
            </a:r>
          </a:p>
          <a:p>
            <a:r>
              <a:rPr lang="en-US" dirty="0" smtClean="0"/>
              <a:t>Non-powered Aircraft and parts thereof</a:t>
            </a:r>
          </a:p>
          <a:p>
            <a:r>
              <a:rPr lang="en-US" dirty="0" smtClean="0"/>
              <a:t>Aircraft ,Spacecraft and parts thereof </a:t>
            </a:r>
          </a:p>
          <a:p>
            <a:r>
              <a:rPr lang="en-US" dirty="0" smtClean="0"/>
              <a:t>Parachutes and </a:t>
            </a:r>
            <a:r>
              <a:rPr lang="en-US" dirty="0" err="1" smtClean="0"/>
              <a:t>Roto</a:t>
            </a:r>
            <a:r>
              <a:rPr lang="en-US" dirty="0" smtClean="0"/>
              <a:t> chutes </a:t>
            </a:r>
          </a:p>
          <a:p>
            <a:r>
              <a:rPr lang="en-US" dirty="0" smtClean="0"/>
              <a:t>Ships and Boats</a:t>
            </a:r>
          </a:p>
          <a:p>
            <a:r>
              <a:rPr lang="en-US" dirty="0" smtClean="0"/>
              <a:t>Floating Structures</a:t>
            </a:r>
          </a:p>
          <a:p>
            <a:r>
              <a:rPr lang="en-US" dirty="0" smtClean="0"/>
              <a:t>Optical Instruments and parts thereof</a:t>
            </a:r>
          </a:p>
          <a:p>
            <a:r>
              <a:rPr lang="en-US" dirty="0" smtClean="0"/>
              <a:t>Photographic and Cinematographic equipments</a:t>
            </a:r>
          </a:p>
          <a:p>
            <a:r>
              <a:rPr lang="en-US" dirty="0" smtClean="0"/>
              <a:t>Measuring Instruments and parts thereof</a:t>
            </a:r>
          </a:p>
          <a:p>
            <a:r>
              <a:rPr lang="en-US" dirty="0" smtClean="0"/>
              <a:t>Surgical or Medical Instruments and parts thereof</a:t>
            </a:r>
          </a:p>
          <a:p>
            <a:r>
              <a:rPr lang="en-US" dirty="0" smtClean="0"/>
              <a:t>Clocks or Watches or parts thereof</a:t>
            </a:r>
          </a:p>
          <a:p>
            <a:r>
              <a:rPr lang="en-US" dirty="0" smtClean="0"/>
              <a:t>Musical Instruments and Parts thereof</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Contd..3… Additional Industries covered vide order dated 6-11-2012</a:t>
            </a:r>
            <a:endParaRPr lang="en-US" dirty="0"/>
          </a:p>
        </p:txBody>
      </p:sp>
      <p:sp>
        <p:nvSpPr>
          <p:cNvPr id="3" name="Content Placeholder 2"/>
          <p:cNvSpPr>
            <a:spLocks noGrp="1"/>
          </p:cNvSpPr>
          <p:nvPr>
            <p:ph idx="1"/>
          </p:nvPr>
        </p:nvSpPr>
        <p:spPr>
          <a:xfrm>
            <a:off x="1447800" y="1981200"/>
            <a:ext cx="7485888" cy="4267200"/>
          </a:xfrm>
        </p:spPr>
        <p:txBody>
          <a:bodyPr>
            <a:normAutofit/>
          </a:bodyPr>
          <a:lstStyle/>
          <a:p>
            <a:r>
              <a:rPr lang="en-US" sz="2400" dirty="0" smtClean="0"/>
              <a:t>Medical or Vehicular or other Furniture and Mattress and Parts thereof</a:t>
            </a:r>
          </a:p>
          <a:p>
            <a:r>
              <a:rPr lang="en-US" sz="2400" dirty="0" smtClean="0"/>
              <a:t>Lights and Fittings</a:t>
            </a:r>
          </a:p>
          <a:p>
            <a:r>
              <a:rPr lang="en-US" sz="2400" dirty="0" smtClean="0"/>
              <a:t>Prefabricated Buildings</a:t>
            </a:r>
          </a:p>
          <a:p>
            <a:r>
              <a:rPr lang="en-US" sz="2400" dirty="0" smtClean="0"/>
              <a:t>Toys, games and sports Equipments</a:t>
            </a:r>
          </a:p>
          <a:p>
            <a:r>
              <a:rPr lang="en-US" sz="2400" dirty="0" smtClean="0"/>
              <a:t>Stationery Items</a:t>
            </a:r>
          </a:p>
          <a:p>
            <a:r>
              <a:rPr lang="en-US" sz="2400" dirty="0" smtClean="0"/>
              <a:t>Miscellaneous manufactured articles</a:t>
            </a: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Salient Features of New Structure</a:t>
            </a:r>
            <a:endParaRPr lang="en-US" dirty="0"/>
          </a:p>
        </p:txBody>
      </p:sp>
      <p:sp>
        <p:nvSpPr>
          <p:cNvPr id="3" name="Content Placeholder 2"/>
          <p:cNvSpPr>
            <a:spLocks noGrp="1"/>
          </p:cNvSpPr>
          <p:nvPr>
            <p:ph idx="1"/>
          </p:nvPr>
        </p:nvSpPr>
        <p:spPr>
          <a:xfrm>
            <a:off x="1435608" y="1600200"/>
            <a:ext cx="7498080" cy="4648200"/>
          </a:xfrm>
        </p:spPr>
        <p:txBody>
          <a:bodyPr>
            <a:normAutofit/>
          </a:bodyPr>
          <a:lstStyle/>
          <a:p>
            <a:pPr>
              <a:buFont typeface="Wingdings" pitchFamily="2" charset="2"/>
              <a:buChar char="ü"/>
            </a:pPr>
            <a:r>
              <a:rPr lang="en-US" sz="2400" dirty="0" smtClean="0"/>
              <a:t>Modified cost audit report &amp; appointment structure</a:t>
            </a:r>
          </a:p>
          <a:p>
            <a:pPr>
              <a:buFont typeface="Wingdings" pitchFamily="2" charset="2"/>
              <a:buChar char="ü"/>
            </a:pPr>
            <a:r>
              <a:rPr lang="en-US" sz="2400" dirty="0" smtClean="0"/>
              <a:t>Simplification of complex and bulky reports</a:t>
            </a:r>
          </a:p>
          <a:p>
            <a:pPr>
              <a:buFont typeface="Wingdings" pitchFamily="2" charset="2"/>
              <a:buChar char="ü"/>
            </a:pPr>
            <a:r>
              <a:rPr lang="en-US" sz="2400" dirty="0" smtClean="0"/>
              <a:t>Detailed product – wise cost statements to remain with the company</a:t>
            </a:r>
          </a:p>
          <a:p>
            <a:pPr>
              <a:buFont typeface="Wingdings" pitchFamily="2" charset="2"/>
              <a:buChar char="ü"/>
            </a:pPr>
            <a:r>
              <a:rPr lang="en-US" sz="2400" dirty="0" smtClean="0"/>
              <a:t>Unit –wise product-wise reports no longer necessary</a:t>
            </a:r>
          </a:p>
          <a:p>
            <a:pPr>
              <a:buFont typeface="Wingdings" pitchFamily="2" charset="2"/>
              <a:buChar char="ü"/>
            </a:pPr>
            <a:r>
              <a:rPr lang="en-US" sz="2400" dirty="0" smtClean="0"/>
              <a:t>Protection of confidentiality and reduction in compliance cost</a:t>
            </a:r>
          </a:p>
          <a:p>
            <a:pPr>
              <a:buFont typeface="Wingdings" pitchFamily="2" charset="2"/>
              <a:buChar char="ü"/>
            </a:pPr>
            <a:r>
              <a:rPr lang="en-US" sz="2400" dirty="0" smtClean="0"/>
              <a:t>Simplified appointment procedure </a:t>
            </a:r>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900" dirty="0" smtClean="0"/>
              <a:t>New Appointment Procedure</a:t>
            </a:r>
            <a:endParaRPr lang="en-US" sz="3900" dirty="0"/>
          </a:p>
        </p:txBody>
      </p:sp>
      <p:sp>
        <p:nvSpPr>
          <p:cNvPr id="3" name="Content Placeholder 2"/>
          <p:cNvSpPr>
            <a:spLocks noGrp="1"/>
          </p:cNvSpPr>
          <p:nvPr>
            <p:ph idx="1"/>
          </p:nvPr>
        </p:nvSpPr>
        <p:spPr>
          <a:xfrm>
            <a:off x="1435608" y="1600200"/>
            <a:ext cx="7498080" cy="4648200"/>
          </a:xfrm>
        </p:spPr>
        <p:txBody>
          <a:bodyPr>
            <a:normAutofit lnSpcReduction="10000"/>
          </a:bodyPr>
          <a:lstStyle/>
          <a:p>
            <a:pPr>
              <a:buFont typeface="Wingdings" pitchFamily="2" charset="2"/>
              <a:buChar char="Ø"/>
            </a:pPr>
            <a:r>
              <a:rPr lang="en-US" sz="2400" dirty="0" smtClean="0"/>
              <a:t>A cost accountant defined under Section 2(1)(b) of CWA Act holding a full- time certificate of practice can be appointed as cost auditor.</a:t>
            </a:r>
          </a:p>
          <a:p>
            <a:pPr>
              <a:buFont typeface="Wingdings" pitchFamily="2" charset="2"/>
              <a:buChar char="Ø"/>
            </a:pPr>
            <a:r>
              <a:rPr lang="en-US" sz="2400" dirty="0" smtClean="0"/>
              <a:t>A firm can also be appointed </a:t>
            </a:r>
          </a:p>
          <a:p>
            <a:pPr>
              <a:buFont typeface="Wingdings" pitchFamily="2" charset="2"/>
              <a:buChar char="Ø"/>
            </a:pPr>
            <a:r>
              <a:rPr lang="en-US" sz="2400" dirty="0" smtClean="0"/>
              <a:t>Audit Committee to ensure that cost auditor is free from any disqualifications specified under Sections 233B(5) OR 226(4) or 266(5)</a:t>
            </a:r>
          </a:p>
          <a:p>
            <a:pPr>
              <a:buFont typeface="Wingdings" pitchFamily="2" charset="2"/>
              <a:buChar char="Ø"/>
            </a:pPr>
            <a:r>
              <a:rPr lang="en-US" sz="2400" dirty="0" smtClean="0"/>
              <a:t>Cost auditor to submit:</a:t>
            </a:r>
          </a:p>
          <a:p>
            <a:pPr>
              <a:buFont typeface="Wingdings" pitchFamily="2" charset="2"/>
              <a:buChar char="§"/>
            </a:pPr>
            <a:r>
              <a:rPr lang="en-US" sz="2400" dirty="0" smtClean="0"/>
              <a:t>Consent letter specifying that he is not disqualified under Section 224(1-B), and</a:t>
            </a:r>
            <a:endParaRPr lang="en-US" sz="2400" dirty="0"/>
          </a:p>
          <a:p>
            <a:pPr>
              <a:buFont typeface="Wingdings" pitchFamily="2" charset="2"/>
              <a:buChar char="§"/>
            </a:pPr>
            <a:r>
              <a:rPr lang="en-US" sz="2600" dirty="0" smtClean="0">
                <a:solidFill>
                  <a:schemeClr val="tx1">
                    <a:lumMod val="85000"/>
                    <a:lumOff val="15000"/>
                  </a:schemeClr>
                </a:solidFill>
              </a:rPr>
              <a:t>He is at arm’s length relationship with the company</a:t>
            </a:r>
          </a:p>
          <a:p>
            <a:pPr>
              <a:buNone/>
            </a:pPr>
            <a:r>
              <a:rPr lang="en-US" dirty="0" smtClean="0"/>
              <a:t> </a:t>
            </a:r>
            <a:endParaRPr lang="en-US" dirty="0"/>
          </a:p>
          <a:p>
            <a:pPr>
              <a:buNone/>
            </a:pPr>
            <a:endParaRPr lang="en-US" dirty="0" smtClean="0"/>
          </a:p>
          <a:p>
            <a:pPr>
              <a:buNone/>
            </a:pPr>
            <a:endParaRPr lang="en-US" dirty="0"/>
          </a:p>
          <a:p>
            <a:pPr>
              <a:buNone/>
            </a:pPr>
            <a:endParaRPr lang="en-US" dirty="0" smtClean="0"/>
          </a:p>
          <a:p>
            <a:pPr>
              <a:buNone/>
            </a:pPr>
            <a:endParaRPr lang="en-US" dirty="0"/>
          </a:p>
          <a:p>
            <a:pPr>
              <a:buNone/>
            </a:pPr>
            <a:endParaRPr lang="en-US" dirty="0" smtClean="0"/>
          </a:p>
          <a:p>
            <a:pPr>
              <a:buNone/>
            </a:pPr>
            <a:endParaRPr lang="en-US" dirty="0"/>
          </a:p>
          <a:p>
            <a:pPr>
              <a:buNone/>
            </a:pPr>
            <a:endParaRPr lang="en-US" dirty="0" smtClean="0"/>
          </a:p>
          <a:p>
            <a:pPr>
              <a:buNone/>
            </a:pPr>
            <a:endParaRPr lang="en-US" dirty="0"/>
          </a:p>
          <a:p>
            <a:pPr>
              <a:buNone/>
            </a:pPr>
            <a:endParaRPr lang="en-US" dirty="0" smtClean="0"/>
          </a:p>
          <a:p>
            <a:pPr>
              <a:buNone/>
            </a:pPr>
            <a:endParaRPr lang="en-US" dirty="0"/>
          </a:p>
          <a:p>
            <a:pPr>
              <a:buNone/>
            </a:pPr>
            <a:endParaRPr lang="en-US" dirty="0" smtClean="0"/>
          </a:p>
          <a:p>
            <a:pPr>
              <a:buNone/>
            </a:pPr>
            <a:endParaRPr lang="en-US" dirty="0"/>
          </a:p>
          <a:p>
            <a:pPr>
              <a:buNone/>
            </a:pPr>
            <a:endParaRPr lang="en-US" dirty="0" smtClean="0"/>
          </a:p>
          <a:p>
            <a:pPr>
              <a:buNone/>
            </a:pPr>
            <a:endParaRPr lang="en-US" dirty="0"/>
          </a:p>
          <a:p>
            <a:pPr>
              <a:buNone/>
            </a:pPr>
            <a:endParaRPr lang="en-US" dirty="0" smtClean="0"/>
          </a:p>
          <a:p>
            <a:pPr>
              <a:buNone/>
            </a:pPr>
            <a:endParaRPr lang="en-US" dirty="0"/>
          </a:p>
          <a:p>
            <a:pPr>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620000" cy="1143000"/>
          </a:xfrm>
        </p:spPr>
        <p:txBody>
          <a:bodyPr>
            <a:noAutofit/>
          </a:bodyPr>
          <a:lstStyle/>
          <a:p>
            <a:r>
              <a:rPr lang="en-US" sz="3900" dirty="0" smtClean="0">
                <a:effectLst/>
              </a:rPr>
              <a:t/>
            </a:r>
            <a:br>
              <a:rPr lang="en-US" sz="3900" dirty="0" smtClean="0">
                <a:effectLst/>
              </a:rPr>
            </a:br>
            <a:r>
              <a:rPr lang="en-US" sz="3900" dirty="0" smtClean="0">
                <a:effectLst/>
              </a:rPr>
              <a:t>..</a:t>
            </a:r>
            <a:r>
              <a:rPr lang="en-US" sz="3900" dirty="0" err="1" smtClean="0">
                <a:effectLst/>
              </a:rPr>
              <a:t>contd</a:t>
            </a:r>
            <a:r>
              <a:rPr lang="en-US" sz="3900" dirty="0" smtClean="0">
                <a:effectLst/>
              </a:rPr>
              <a:t>…</a:t>
            </a:r>
            <a:r>
              <a:rPr lang="en-US" sz="3900" b="1" dirty="0" smtClean="0">
                <a:effectLst/>
              </a:rPr>
              <a:t>New  Appointment Procedure</a:t>
            </a:r>
            <a:r>
              <a:rPr lang="en-US" sz="3900" dirty="0" smtClean="0">
                <a:effectLst/>
              </a:rPr>
              <a:t/>
            </a:r>
            <a:br>
              <a:rPr lang="en-US" sz="3900" dirty="0" smtClean="0">
                <a:effectLst/>
              </a:rPr>
            </a:br>
            <a:endParaRPr lang="en-US" sz="3900" dirty="0">
              <a:effectLst/>
            </a:endParaRPr>
          </a:p>
        </p:txBody>
      </p:sp>
      <p:sp>
        <p:nvSpPr>
          <p:cNvPr id="3" name="Content Placeholder 2"/>
          <p:cNvSpPr>
            <a:spLocks noGrp="1"/>
          </p:cNvSpPr>
          <p:nvPr>
            <p:ph idx="1"/>
          </p:nvPr>
        </p:nvSpPr>
        <p:spPr>
          <a:xfrm>
            <a:off x="1435608" y="1905000"/>
            <a:ext cx="7498080" cy="4343400"/>
          </a:xfrm>
        </p:spPr>
        <p:txBody>
          <a:bodyPr>
            <a:normAutofit/>
          </a:bodyPr>
          <a:lstStyle/>
          <a:p>
            <a:pPr>
              <a:buFont typeface="Wingdings" pitchFamily="2" charset="2"/>
              <a:buChar char="ü"/>
            </a:pPr>
            <a:r>
              <a:rPr lang="en-US" sz="2800" dirty="0" smtClean="0"/>
              <a:t>Company to e-file application for approval of appointment in Form 23C along with</a:t>
            </a:r>
          </a:p>
          <a:p>
            <a:pPr>
              <a:buFont typeface="Wingdings" pitchFamily="2" charset="2"/>
              <a:buChar char="ü"/>
            </a:pPr>
            <a:r>
              <a:rPr lang="en-US" sz="2800" dirty="0" smtClean="0"/>
              <a:t>Copy of Board Resolution </a:t>
            </a:r>
          </a:p>
          <a:p>
            <a:pPr>
              <a:buFont typeface="Wingdings" pitchFamily="2" charset="2"/>
              <a:buChar char="ü"/>
            </a:pPr>
            <a:r>
              <a:rPr lang="en-US" sz="2800" dirty="0" smtClean="0"/>
              <a:t>Copy of consent letter from cost auditor </a:t>
            </a:r>
          </a:p>
          <a:p>
            <a:pPr>
              <a:buFont typeface="Wingdings" pitchFamily="2" charset="2"/>
              <a:buChar char="ü"/>
            </a:pPr>
            <a:r>
              <a:rPr lang="en-US" sz="2800" dirty="0" smtClean="0"/>
              <a:t>Approval deemed to be granted if no query received from Government within 30 days of receipt of appointment letter in Form23D </a:t>
            </a:r>
            <a:endParaRPr 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
            </a:r>
            <a:br>
              <a:rPr lang="en-US" sz="3600" dirty="0" smtClean="0"/>
            </a:br>
            <a:r>
              <a:rPr lang="en-US" sz="3600" dirty="0" smtClean="0"/>
              <a:t>Due Date of Appointment of Cost Auditor for the financial year 2013-14 is 30</a:t>
            </a:r>
            <a:r>
              <a:rPr lang="en-US" sz="3600" baseline="30000" dirty="0" smtClean="0"/>
              <a:t>th</a:t>
            </a:r>
            <a:r>
              <a:rPr lang="en-US" sz="3600" dirty="0" smtClean="0"/>
              <a:t> June 2013 without late fees</a:t>
            </a:r>
            <a:br>
              <a:rPr lang="en-US" sz="3600" dirty="0" smtClean="0"/>
            </a:br>
            <a:endParaRPr lang="en-US" sz="3600" dirty="0"/>
          </a:p>
        </p:txBody>
      </p:sp>
      <p:sp>
        <p:nvSpPr>
          <p:cNvPr id="3" name="Content Placeholder 2"/>
          <p:cNvSpPr>
            <a:spLocks noGrp="1"/>
          </p:cNvSpPr>
          <p:nvPr>
            <p:ph idx="1"/>
          </p:nvPr>
        </p:nvSpPr>
        <p:spPr>
          <a:xfrm>
            <a:off x="1435608" y="1905000"/>
            <a:ext cx="7498080" cy="4343400"/>
          </a:xfrm>
        </p:spPr>
        <p:txBody>
          <a:bodyPr>
            <a:normAutofit/>
          </a:bodyPr>
          <a:lstStyle/>
          <a:p>
            <a:endParaRPr lang="en-US" sz="2400" dirty="0" smtClean="0"/>
          </a:p>
          <a:p>
            <a:r>
              <a:rPr lang="en-US" sz="2400" dirty="0" smtClean="0"/>
              <a:t>In case of delays in filing applications with the Central Government </a:t>
            </a:r>
          </a:p>
          <a:p>
            <a:r>
              <a:rPr lang="en-US" sz="2400" dirty="0" smtClean="0"/>
              <a:t>Period of Delay    Additional Fee Payable</a:t>
            </a:r>
          </a:p>
          <a:p>
            <a:r>
              <a:rPr lang="en-US" sz="2400" dirty="0" err="1" smtClean="0"/>
              <a:t>Upto</a:t>
            </a:r>
            <a:r>
              <a:rPr lang="en-US" sz="2400" dirty="0" smtClean="0"/>
              <a:t> 30 days     Two times of normal fee</a:t>
            </a:r>
          </a:p>
          <a:p>
            <a:r>
              <a:rPr lang="en-US" sz="2400" dirty="0" smtClean="0"/>
              <a:t>30—60 days      Four times of normal fee</a:t>
            </a:r>
          </a:p>
          <a:p>
            <a:r>
              <a:rPr lang="en-US" sz="2400" dirty="0" smtClean="0"/>
              <a:t>60—90 days      Six Times of normal fee</a:t>
            </a:r>
          </a:p>
          <a:p>
            <a:r>
              <a:rPr lang="en-US" sz="2400" dirty="0" smtClean="0"/>
              <a:t>More than 90   Nine times of normal fee</a:t>
            </a:r>
          </a:p>
          <a:p>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Historical Background</a:t>
            </a:r>
            <a:endParaRPr lang="en-US" sz="4000" dirty="0"/>
          </a:p>
        </p:txBody>
      </p:sp>
      <p:sp>
        <p:nvSpPr>
          <p:cNvPr id="3" name="Content Placeholder 2"/>
          <p:cNvSpPr>
            <a:spLocks noGrp="1"/>
          </p:cNvSpPr>
          <p:nvPr>
            <p:ph idx="1"/>
          </p:nvPr>
        </p:nvSpPr>
        <p:spPr>
          <a:xfrm>
            <a:off x="990600" y="1371600"/>
            <a:ext cx="7696200" cy="4953000"/>
          </a:xfrm>
        </p:spPr>
        <p:txBody>
          <a:bodyPr>
            <a:normAutofit fontScale="55000" lnSpcReduction="20000"/>
          </a:bodyPr>
          <a:lstStyle/>
          <a:p>
            <a:pPr>
              <a:buFont typeface="Wingdings" pitchFamily="2" charset="2"/>
              <a:buChar char="Ø"/>
            </a:pPr>
            <a:r>
              <a:rPr lang="en-US" sz="3600" b="1" dirty="0" smtClean="0"/>
              <a:t>Relevant Provisions of Company Law (for Cost accounting and Cost Audit introduced in 1965)</a:t>
            </a:r>
          </a:p>
          <a:p>
            <a:r>
              <a:rPr lang="en-US" sz="3300" dirty="0" smtClean="0"/>
              <a:t>Section 209(1)(d) –</a:t>
            </a:r>
          </a:p>
          <a:p>
            <a:r>
              <a:rPr lang="en-US" sz="3300" dirty="0" smtClean="0"/>
              <a:t>Every company shall keep at its registered office proper books of account with respect to:- </a:t>
            </a:r>
          </a:p>
          <a:p>
            <a:r>
              <a:rPr lang="en-US" sz="3300" dirty="0" smtClean="0"/>
              <a:t>---in the case of a company pertaining to any class of companies engaged in production, processing, manufacture  or mining activities, such particulars relating to utilization of material or labour or to other items of cost as may be prescribed. If such class of companies is required by the Central Government to include such particulars in the books of account.</a:t>
            </a:r>
          </a:p>
          <a:p>
            <a:r>
              <a:rPr lang="en-US" b="1" dirty="0" smtClean="0"/>
              <a:t>Section 233B – Audit of cost Records.</a:t>
            </a:r>
          </a:p>
          <a:p>
            <a:r>
              <a:rPr lang="en-US" sz="3300" dirty="0" smtClean="0"/>
              <a:t>(1) Where in the opinion of the Central Government it is necessary so to do in relation to any company required under clause (d) of sub –section (1) of section 209 to include in its books of account the particulars referred to therein, the Central Government may, by order ,direct that an audit of cost accounts of the company shall be conducted in such manner as specified in the order by an auditor(who shall be a cost accountant within the meaning of the Cost and Works Accountants Act ……………………)</a:t>
            </a:r>
          </a:p>
          <a:p>
            <a:endParaRPr lang="en-US" sz="2000" dirty="0" smtClean="0"/>
          </a:p>
          <a:p>
            <a:endParaRPr lang="en-US" sz="2000" dirty="0" smtClean="0"/>
          </a:p>
          <a:p>
            <a:pPr>
              <a:buNone/>
            </a:pPr>
            <a:endParaRPr 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620000" cy="1554162"/>
          </a:xfrm>
        </p:spPr>
        <p:txBody>
          <a:bodyPr>
            <a:normAutofit/>
          </a:bodyPr>
          <a:lstStyle/>
          <a:p>
            <a:r>
              <a:rPr lang="en-US" sz="3900" b="1" dirty="0" smtClean="0"/>
              <a:t>Disclosure by Company in Annual Report</a:t>
            </a:r>
            <a:endParaRPr lang="en-US" sz="3900" b="1" dirty="0"/>
          </a:p>
        </p:txBody>
      </p:sp>
      <p:sp>
        <p:nvSpPr>
          <p:cNvPr id="3" name="Content Placeholder 2"/>
          <p:cNvSpPr>
            <a:spLocks noGrp="1"/>
          </p:cNvSpPr>
          <p:nvPr>
            <p:ph idx="1"/>
          </p:nvPr>
        </p:nvSpPr>
        <p:spPr>
          <a:xfrm>
            <a:off x="1219200" y="1905000"/>
            <a:ext cx="7467600" cy="4221163"/>
          </a:xfrm>
        </p:spPr>
        <p:txBody>
          <a:bodyPr>
            <a:normAutofit/>
          </a:bodyPr>
          <a:lstStyle/>
          <a:p>
            <a:pPr>
              <a:buFont typeface="Wingdings" pitchFamily="2" charset="2"/>
              <a:buChar char="ü"/>
            </a:pPr>
            <a:r>
              <a:rPr lang="en-US" sz="2400" dirty="0" smtClean="0"/>
              <a:t>Company to disclose in its annual report of each relevant financial year:</a:t>
            </a:r>
          </a:p>
          <a:p>
            <a:pPr>
              <a:buFont typeface="Wingdings" pitchFamily="2" charset="2"/>
              <a:buChar char="ü"/>
            </a:pPr>
            <a:r>
              <a:rPr lang="en-US" sz="2400" dirty="0" smtClean="0"/>
              <a:t>Full particulars of cost auditor</a:t>
            </a:r>
          </a:p>
          <a:p>
            <a:pPr>
              <a:buFont typeface="Wingdings" pitchFamily="2" charset="2"/>
              <a:buChar char="ü"/>
            </a:pPr>
            <a:r>
              <a:rPr lang="en-US" sz="2400" dirty="0" smtClean="0"/>
              <a:t>Due date of filling cost audit report </a:t>
            </a:r>
          </a:p>
          <a:p>
            <a:pPr>
              <a:buFont typeface="Wingdings" pitchFamily="2" charset="2"/>
              <a:buChar char="ü"/>
            </a:pPr>
            <a:r>
              <a:rPr lang="en-US" sz="2400" dirty="0" smtClean="0"/>
              <a:t>Actual date of filling cost audit report </a:t>
            </a:r>
          </a:p>
          <a:p>
            <a:pPr>
              <a:buFont typeface="Wingdings" pitchFamily="2" charset="2"/>
              <a:buChar char="ü"/>
            </a:pPr>
            <a:r>
              <a:rPr lang="en-US" sz="2400" dirty="0" smtClean="0"/>
              <a:t>For companies where constitution of Audit Committee is not required to be made, the functions to be discharged by the board</a:t>
            </a:r>
            <a:endParaRPr lang="en-US"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Features of Cost Accounting Records Rules 2011</a:t>
            </a:r>
            <a:endParaRPr lang="en-US" dirty="0"/>
          </a:p>
        </p:txBody>
      </p:sp>
      <p:sp>
        <p:nvSpPr>
          <p:cNvPr id="3" name="Content Placeholder 2"/>
          <p:cNvSpPr>
            <a:spLocks noGrp="1"/>
          </p:cNvSpPr>
          <p:nvPr>
            <p:ph idx="1"/>
          </p:nvPr>
        </p:nvSpPr>
        <p:spPr>
          <a:xfrm>
            <a:off x="1435608" y="1600200"/>
            <a:ext cx="7498080" cy="4648200"/>
          </a:xfrm>
        </p:spPr>
        <p:txBody>
          <a:bodyPr>
            <a:noAutofit/>
          </a:bodyPr>
          <a:lstStyle/>
          <a:p>
            <a:r>
              <a:rPr lang="en-US" sz="2400" dirty="0" smtClean="0"/>
              <a:t>Applicable to every company including a foreign company engaged production, processing, manufacturing or mining wherein:</a:t>
            </a:r>
          </a:p>
          <a:p>
            <a:r>
              <a:rPr lang="en-US" sz="2400" dirty="0" smtClean="0"/>
              <a:t>The aggregate value of net worth as on the last date of the immediately preceding financial year exceeds Rs.5 </a:t>
            </a:r>
            <a:r>
              <a:rPr lang="en-US" sz="2400" dirty="0" err="1" smtClean="0"/>
              <a:t>crore</a:t>
            </a:r>
            <a:r>
              <a:rPr lang="en-US" sz="2400" dirty="0" smtClean="0"/>
              <a:t>, or</a:t>
            </a:r>
          </a:p>
          <a:p>
            <a:r>
              <a:rPr lang="en-US" sz="2400" dirty="0" smtClean="0"/>
              <a:t>The aggregate value of the turnover made by the company from all products or activities during the immediately preceding financial year exceeds Rs.20 </a:t>
            </a:r>
            <a:r>
              <a:rPr lang="en-US" sz="2400" dirty="0" err="1" smtClean="0"/>
              <a:t>crore</a:t>
            </a:r>
            <a:r>
              <a:rPr lang="en-US" sz="2400" dirty="0" smtClean="0"/>
              <a:t> , or</a:t>
            </a:r>
          </a:p>
          <a:p>
            <a:r>
              <a:rPr lang="en-US" sz="2400" dirty="0" smtClean="0"/>
              <a:t>The company’s equity or debt securities are listed or in the process of listing on any stock exchange in India or abroad</a:t>
            </a:r>
          </a:p>
          <a:p>
            <a:endParaRPr lang="en-US"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Features of Cost Accounting Records Rules 2011</a:t>
            </a:r>
            <a:endParaRPr lang="en-US" dirty="0"/>
          </a:p>
        </p:txBody>
      </p:sp>
      <p:sp>
        <p:nvSpPr>
          <p:cNvPr id="3" name="Content Placeholder 2"/>
          <p:cNvSpPr>
            <a:spLocks noGrp="1"/>
          </p:cNvSpPr>
          <p:nvPr>
            <p:ph idx="1"/>
          </p:nvPr>
        </p:nvSpPr>
        <p:spPr>
          <a:xfrm>
            <a:off x="1435608" y="1600200"/>
            <a:ext cx="7498080" cy="4648200"/>
          </a:xfrm>
        </p:spPr>
        <p:txBody>
          <a:bodyPr>
            <a:normAutofit/>
          </a:bodyPr>
          <a:lstStyle/>
          <a:p>
            <a:r>
              <a:rPr lang="en-US" sz="2400" dirty="0" smtClean="0"/>
              <a:t>Not applicable to body corporate governed by a special Act </a:t>
            </a:r>
          </a:p>
          <a:p>
            <a:r>
              <a:rPr lang="en-US" sz="2400" dirty="0" smtClean="0"/>
              <a:t>Supersedes 36 Cost Accounting Records Rules out of 44 issued till date</a:t>
            </a:r>
          </a:p>
          <a:p>
            <a:r>
              <a:rPr lang="en-US" sz="2400" dirty="0" smtClean="0"/>
              <a:t>Not applicable to following activities or products covered under individual Cost Accounting Records Rules notified on 7</a:t>
            </a:r>
            <a:r>
              <a:rPr lang="en-US" sz="2400" baseline="30000" dirty="0" smtClean="0"/>
              <a:t>th</a:t>
            </a:r>
            <a:r>
              <a:rPr lang="en-US" sz="2400" dirty="0" smtClean="0"/>
              <a:t> December 2011</a:t>
            </a:r>
            <a:endParaRPr lang="en-US" sz="2400" dirty="0"/>
          </a:p>
        </p:txBody>
      </p:sp>
      <p:graphicFrame>
        <p:nvGraphicFramePr>
          <p:cNvPr id="4" name="Table 3"/>
          <p:cNvGraphicFramePr>
            <a:graphicFrameLocks noGrp="1"/>
          </p:cNvGraphicFramePr>
          <p:nvPr/>
        </p:nvGraphicFramePr>
        <p:xfrm>
          <a:off x="1524000" y="4572001"/>
          <a:ext cx="7162800" cy="1600200"/>
        </p:xfrm>
        <a:graphic>
          <a:graphicData uri="http://schemas.openxmlformats.org/drawingml/2006/table">
            <a:tbl>
              <a:tblPr firstRow="1" bandRow="1">
                <a:tableStyleId>{5C22544A-7EE6-4342-B048-85BDC9FD1C3A}</a:tableStyleId>
              </a:tblPr>
              <a:tblGrid>
                <a:gridCol w="3581400"/>
                <a:gridCol w="3581400"/>
              </a:tblGrid>
              <a:tr h="566442">
                <a:tc>
                  <a:txBody>
                    <a:bodyPr/>
                    <a:lstStyle/>
                    <a:p>
                      <a:r>
                        <a:rPr lang="en-US" dirty="0" smtClean="0"/>
                        <a:t>         </a:t>
                      </a:r>
                      <a:r>
                        <a:rPr lang="en-US" dirty="0" smtClean="0">
                          <a:solidFill>
                            <a:schemeClr val="tx1"/>
                          </a:solidFill>
                        </a:rPr>
                        <a:t>Pharmaceuticals</a:t>
                      </a:r>
                      <a:endParaRPr lang="en-US" dirty="0">
                        <a:solidFill>
                          <a:schemeClr val="tx1"/>
                        </a:solidFill>
                      </a:endParaRPr>
                    </a:p>
                  </a:txBody>
                  <a:tcPr>
                    <a:solidFill>
                      <a:srgbClr val="CAD2E4"/>
                    </a:solidFill>
                  </a:tcPr>
                </a:tc>
                <a:tc>
                  <a:txBody>
                    <a:bodyPr/>
                    <a:lstStyle/>
                    <a:p>
                      <a:pPr algn="l"/>
                      <a:r>
                        <a:rPr lang="en-US" dirty="0" smtClean="0"/>
                        <a:t>           </a:t>
                      </a:r>
                      <a:r>
                        <a:rPr lang="en-US" dirty="0" smtClean="0">
                          <a:solidFill>
                            <a:schemeClr val="tx1"/>
                          </a:solidFill>
                        </a:rPr>
                        <a:t>Electricity  Industry</a:t>
                      </a:r>
                      <a:endParaRPr lang="en-US" dirty="0">
                        <a:solidFill>
                          <a:schemeClr val="tx1"/>
                        </a:solidFill>
                      </a:endParaRPr>
                    </a:p>
                  </a:txBody>
                  <a:tcPr>
                    <a:solidFill>
                      <a:srgbClr val="CAD2E4"/>
                    </a:solidFill>
                  </a:tcPr>
                </a:tc>
              </a:tr>
              <a:tr h="516879">
                <a:tc>
                  <a:txBody>
                    <a:bodyPr/>
                    <a:lstStyle/>
                    <a:p>
                      <a:r>
                        <a:rPr lang="en-US" dirty="0" smtClean="0"/>
                        <a:t>             Sugar</a:t>
                      </a:r>
                      <a:endParaRPr lang="en-US" dirty="0"/>
                    </a:p>
                  </a:txBody>
                  <a:tcPr/>
                </a:tc>
                <a:tc>
                  <a:txBody>
                    <a:bodyPr/>
                    <a:lstStyle/>
                    <a:p>
                      <a:r>
                        <a:rPr lang="en-US" dirty="0" smtClean="0"/>
                        <a:t>                Fertilizers</a:t>
                      </a:r>
                      <a:endParaRPr lang="en-US" dirty="0"/>
                    </a:p>
                  </a:txBody>
                  <a:tcPr/>
                </a:tc>
              </a:tr>
              <a:tr h="516879">
                <a:tc>
                  <a:txBody>
                    <a:bodyPr/>
                    <a:lstStyle/>
                    <a:p>
                      <a:r>
                        <a:rPr lang="en-US" dirty="0" smtClean="0"/>
                        <a:t>          Telecommunications</a:t>
                      </a:r>
                      <a:endParaRPr lang="en-US" dirty="0"/>
                    </a:p>
                  </a:txBody>
                  <a:tcPr/>
                </a:tc>
                <a:tc>
                  <a:txBody>
                    <a:bodyPr/>
                    <a:lstStyle/>
                    <a:p>
                      <a:r>
                        <a:rPr lang="en-US" dirty="0" smtClean="0"/>
                        <a:t>           Petroleum</a:t>
                      </a:r>
                      <a:r>
                        <a:rPr lang="en-US" baseline="0" dirty="0" smtClean="0"/>
                        <a:t> Industry</a:t>
                      </a:r>
                      <a:endParaRPr lang="en-US" dirty="0"/>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900" dirty="0" smtClean="0"/>
              <a:t>Compliance report under CARR</a:t>
            </a:r>
            <a:endParaRPr lang="en-US" sz="3900" dirty="0"/>
          </a:p>
        </p:txBody>
      </p:sp>
      <p:sp>
        <p:nvSpPr>
          <p:cNvPr id="3" name="Content Placeholder 2"/>
          <p:cNvSpPr>
            <a:spLocks noGrp="1"/>
          </p:cNvSpPr>
          <p:nvPr>
            <p:ph idx="1"/>
          </p:nvPr>
        </p:nvSpPr>
        <p:spPr>
          <a:xfrm>
            <a:off x="1066800" y="1600200"/>
            <a:ext cx="7620000" cy="4953000"/>
          </a:xfrm>
        </p:spPr>
        <p:txBody>
          <a:bodyPr>
            <a:normAutofit/>
          </a:bodyPr>
          <a:lstStyle/>
          <a:p>
            <a:pPr>
              <a:buFont typeface="Wingdings" pitchFamily="2" charset="2"/>
              <a:buChar char="ü"/>
            </a:pPr>
            <a:r>
              <a:rPr lang="en-US" sz="2400" dirty="0" smtClean="0"/>
              <a:t>Every company to which Companies (Cost Accounting Records) Rules 2011 shall submit a Compliance Report</a:t>
            </a:r>
          </a:p>
          <a:p>
            <a:pPr>
              <a:buFont typeface="Wingdings" pitchFamily="2" charset="2"/>
              <a:buChar char="ü"/>
            </a:pPr>
            <a:r>
              <a:rPr lang="en-US" sz="2400" dirty="0" smtClean="0"/>
              <a:t>From 2011-12 for every financial year commencing on or after 01/04/2011</a:t>
            </a:r>
          </a:p>
          <a:p>
            <a:pPr>
              <a:buFont typeface="Wingdings" pitchFamily="2" charset="2"/>
              <a:buChar char="ü"/>
            </a:pPr>
            <a:r>
              <a:rPr lang="en-US" sz="2400" dirty="0" smtClean="0"/>
              <a:t>To be filed, provided all the products /activities of the company, excluding the exempted categories, are not covered under cost audit</a:t>
            </a:r>
          </a:p>
          <a:p>
            <a:pPr>
              <a:buFont typeface="Wingdings" pitchFamily="2" charset="2"/>
              <a:buChar char="ü"/>
            </a:pPr>
            <a:r>
              <a:rPr lang="en-US" sz="2400" dirty="0" smtClean="0"/>
              <a:t>Within 180 days from close of financial year </a:t>
            </a:r>
          </a:p>
          <a:p>
            <a:pPr>
              <a:buFont typeface="Wingdings" pitchFamily="2" charset="2"/>
              <a:buChar char="ü"/>
            </a:pPr>
            <a:r>
              <a:rPr lang="en-US" sz="2400" dirty="0" err="1" smtClean="0"/>
              <a:t>Anexures</a:t>
            </a:r>
            <a:r>
              <a:rPr lang="en-US" sz="2400" dirty="0" smtClean="0"/>
              <a:t> to be certified by a “Cost Accountant”</a:t>
            </a:r>
          </a:p>
          <a:p>
            <a:pPr>
              <a:buFont typeface="Wingdings" pitchFamily="2" charset="2"/>
              <a:buChar char="ü"/>
            </a:pPr>
            <a:r>
              <a:rPr lang="en-US" sz="2400" dirty="0" smtClean="0"/>
              <a:t>Report to be approved by the Board of Directors</a:t>
            </a:r>
            <a:endParaRPr lang="en-US"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28600"/>
            <a:ext cx="7498080" cy="1066800"/>
          </a:xfrm>
        </p:spPr>
        <p:txBody>
          <a:bodyPr>
            <a:noAutofit/>
          </a:bodyPr>
          <a:lstStyle/>
          <a:p>
            <a:r>
              <a:rPr lang="en-US" sz="3600" dirty="0" smtClean="0"/>
              <a:t>Features of Companies (Cost Audit Report) Rules 2011</a:t>
            </a:r>
            <a:endParaRPr lang="en-US" sz="3600" dirty="0"/>
          </a:p>
        </p:txBody>
      </p:sp>
      <p:sp>
        <p:nvSpPr>
          <p:cNvPr id="3" name="Content Placeholder 2"/>
          <p:cNvSpPr>
            <a:spLocks noGrp="1"/>
          </p:cNvSpPr>
          <p:nvPr>
            <p:ph idx="1"/>
          </p:nvPr>
        </p:nvSpPr>
        <p:spPr>
          <a:xfrm>
            <a:off x="1435608" y="1676400"/>
            <a:ext cx="7498080" cy="4572000"/>
          </a:xfrm>
        </p:spPr>
        <p:txBody>
          <a:bodyPr>
            <a:normAutofit lnSpcReduction="10000"/>
          </a:bodyPr>
          <a:lstStyle/>
          <a:p>
            <a:pPr>
              <a:buFont typeface="Wingdings" pitchFamily="2" charset="2"/>
              <a:buChar char="ü"/>
            </a:pPr>
            <a:r>
              <a:rPr lang="en-US" sz="2400" dirty="0" smtClean="0"/>
              <a:t>Revised Cost Audit Report Rules issued superseding Cost Audit Report Rules 2001.</a:t>
            </a:r>
          </a:p>
          <a:p>
            <a:pPr>
              <a:buFont typeface="Wingdings" pitchFamily="2" charset="2"/>
              <a:buChar char="ü"/>
            </a:pPr>
            <a:r>
              <a:rPr lang="en-US" sz="2400" dirty="0" smtClean="0"/>
              <a:t>Applies to every company in respect of which cost audit has been ordered by the Central Government under section 233B of the Companies Act,1956</a:t>
            </a:r>
          </a:p>
          <a:p>
            <a:pPr>
              <a:buFont typeface="Wingdings" pitchFamily="2" charset="2"/>
              <a:buChar char="ü"/>
            </a:pPr>
            <a:r>
              <a:rPr lang="en-US" sz="2400" dirty="0" smtClean="0"/>
              <a:t>Annexure to cost audit report to be approved by the Board of Directors before submitting the same to the central government by the cost auditor.</a:t>
            </a:r>
          </a:p>
          <a:p>
            <a:pPr>
              <a:buFont typeface="Wingdings" pitchFamily="2" charset="2"/>
              <a:buChar char="ü"/>
            </a:pPr>
            <a:r>
              <a:rPr lang="en-US" sz="2400" dirty="0" smtClean="0"/>
              <a:t>Audited Annexure to be signed by the Company Secretary and at least one Director or two directors in absence of Company Secretary on behalf of the company.</a:t>
            </a:r>
            <a:endParaRPr lang="en-US"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52400"/>
            <a:ext cx="7498080" cy="1143000"/>
          </a:xfrm>
        </p:spPr>
        <p:txBody>
          <a:bodyPr>
            <a:normAutofit fontScale="90000"/>
          </a:bodyPr>
          <a:lstStyle/>
          <a:p>
            <a:r>
              <a:rPr lang="en-US" dirty="0" smtClean="0"/>
              <a:t>Highlights of recent reform measures</a:t>
            </a:r>
            <a:endParaRPr lang="en-US" dirty="0"/>
          </a:p>
        </p:txBody>
      </p:sp>
      <p:sp>
        <p:nvSpPr>
          <p:cNvPr id="3" name="Content Placeholder 2"/>
          <p:cNvSpPr>
            <a:spLocks noGrp="1"/>
          </p:cNvSpPr>
          <p:nvPr>
            <p:ph idx="1"/>
          </p:nvPr>
        </p:nvSpPr>
        <p:spPr>
          <a:xfrm>
            <a:off x="1435608" y="1295400"/>
            <a:ext cx="7498080" cy="5181600"/>
          </a:xfrm>
        </p:spPr>
        <p:txBody>
          <a:bodyPr>
            <a:noAutofit/>
          </a:bodyPr>
          <a:lstStyle/>
          <a:p>
            <a:pPr>
              <a:buFont typeface="Wingdings" pitchFamily="2" charset="2"/>
              <a:buChar char="Ø"/>
            </a:pPr>
            <a:r>
              <a:rPr lang="en-US" sz="2400" dirty="0" smtClean="0"/>
              <a:t>To ensure uniformity, companies to follow;</a:t>
            </a:r>
          </a:p>
          <a:p>
            <a:r>
              <a:rPr lang="en-US" sz="2400" dirty="0" smtClean="0"/>
              <a:t>Generally Accepted Cost Accounting Principles, and </a:t>
            </a:r>
          </a:p>
          <a:p>
            <a:r>
              <a:rPr lang="en-US" sz="2400" dirty="0" smtClean="0"/>
              <a:t>Cost Accounting Standards issued by ICAI to the extent these are relevant and applicable.</a:t>
            </a:r>
          </a:p>
          <a:p>
            <a:pPr>
              <a:buFont typeface="Wingdings" pitchFamily="2" charset="2"/>
              <a:buChar char="Ø"/>
            </a:pPr>
            <a:r>
              <a:rPr lang="en-US" sz="2400" dirty="0" smtClean="0"/>
              <a:t>It entails:</a:t>
            </a:r>
          </a:p>
          <a:p>
            <a:r>
              <a:rPr lang="en-US" sz="2400" dirty="0" smtClean="0"/>
              <a:t>Understanding the process of manufacture and stages involved for production of the final product</a:t>
            </a:r>
          </a:p>
          <a:p>
            <a:r>
              <a:rPr lang="en-US" sz="2400" dirty="0" smtClean="0"/>
              <a:t>Proper identification, allocation and apportionment of labour and overheads and absorption thereof of products</a:t>
            </a:r>
          </a:p>
          <a:p>
            <a:r>
              <a:rPr lang="en-US" sz="2400" dirty="0" smtClean="0"/>
              <a:t>Identification of costs that are directly allocable to each product/activity or those requiring apportionment.</a:t>
            </a:r>
          </a:p>
          <a:p>
            <a:r>
              <a:rPr lang="en-US" sz="2400" dirty="0" smtClean="0"/>
              <a:t>Quantitative details of each product/activity</a:t>
            </a:r>
          </a:p>
          <a:p>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Highlights of Recent Reform Measures(1)</a:t>
            </a:r>
            <a:endParaRPr lang="en-US" dirty="0"/>
          </a:p>
        </p:txBody>
      </p:sp>
      <p:sp>
        <p:nvSpPr>
          <p:cNvPr id="3" name="Content Placeholder 2"/>
          <p:cNvSpPr>
            <a:spLocks noGrp="1"/>
          </p:cNvSpPr>
          <p:nvPr>
            <p:ph idx="1"/>
          </p:nvPr>
        </p:nvSpPr>
        <p:spPr>
          <a:xfrm>
            <a:off x="1435608" y="1676400"/>
            <a:ext cx="7498080" cy="4572000"/>
          </a:xfrm>
        </p:spPr>
        <p:txBody>
          <a:bodyPr>
            <a:noAutofit/>
          </a:bodyPr>
          <a:lstStyle/>
          <a:p>
            <a:r>
              <a:rPr lang="en-US" sz="2200" dirty="0" smtClean="0"/>
              <a:t>Cost Audit Report Rules,2001 containing very detailed and complex formats replaced with simplified Report Rules.</a:t>
            </a:r>
          </a:p>
          <a:p>
            <a:r>
              <a:rPr lang="en-US" sz="2200" dirty="0" smtClean="0"/>
              <a:t>Threshold  turnover limit for audit of cost records enhanced.</a:t>
            </a:r>
          </a:p>
          <a:p>
            <a:r>
              <a:rPr lang="en-US" sz="2200" dirty="0" smtClean="0"/>
              <a:t>From Rs.10 crores to 20 crores for regulated industries and </a:t>
            </a:r>
          </a:p>
          <a:p>
            <a:r>
              <a:rPr lang="en-US" sz="2200" dirty="0" smtClean="0"/>
              <a:t>From Rs.10 crores to Rs.100 crores for all other industries.</a:t>
            </a:r>
          </a:p>
          <a:p>
            <a:r>
              <a:rPr lang="en-US" sz="2200" dirty="0" smtClean="0"/>
              <a:t>Practice of issuing company by company cost audit orders dispensed with.</a:t>
            </a:r>
          </a:p>
          <a:p>
            <a:r>
              <a:rPr lang="en-US" sz="2200" dirty="0" smtClean="0"/>
              <a:t>To fulfill the industry’s demand for removal of ad hoc and discriminatory approach, and</a:t>
            </a:r>
          </a:p>
          <a:p>
            <a:r>
              <a:rPr lang="en-US" sz="2200" dirty="0" smtClean="0"/>
              <a:t>To fulfill the requirement of various Government agencies and other regulatory bodies.   </a:t>
            </a:r>
            <a:endParaRPr lang="en-US" sz="22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Highlights of Recent Reform Measures..contd..(2)</a:t>
            </a:r>
            <a:endParaRPr lang="en-US" dirty="0"/>
          </a:p>
        </p:txBody>
      </p:sp>
      <p:sp>
        <p:nvSpPr>
          <p:cNvPr id="3" name="Content Placeholder 2"/>
          <p:cNvSpPr>
            <a:spLocks noGrp="1"/>
          </p:cNvSpPr>
          <p:nvPr>
            <p:ph idx="1"/>
          </p:nvPr>
        </p:nvSpPr>
        <p:spPr>
          <a:xfrm>
            <a:off x="1435608" y="1676400"/>
            <a:ext cx="7498080" cy="4572000"/>
          </a:xfrm>
        </p:spPr>
        <p:txBody>
          <a:bodyPr>
            <a:normAutofit/>
          </a:bodyPr>
          <a:lstStyle/>
          <a:p>
            <a:pPr>
              <a:buFont typeface="Wingdings" pitchFamily="2" charset="2"/>
              <a:buChar char="ü"/>
            </a:pPr>
            <a:r>
              <a:rPr lang="en-US" sz="2400" dirty="0" smtClean="0"/>
              <a:t>Filing of unit wise and product wise cost audit reports dispensed with</a:t>
            </a:r>
          </a:p>
          <a:p>
            <a:pPr>
              <a:buFont typeface="Wingdings" pitchFamily="2" charset="2"/>
              <a:buChar char="ü"/>
            </a:pPr>
            <a:r>
              <a:rPr lang="en-US" sz="2400" dirty="0" smtClean="0"/>
              <a:t>Major step in protecting disclosure of confidential cost details</a:t>
            </a:r>
          </a:p>
          <a:p>
            <a:pPr>
              <a:buFont typeface="Wingdings" pitchFamily="2" charset="2"/>
              <a:buChar char="ü"/>
            </a:pPr>
            <a:r>
              <a:rPr lang="en-US" sz="2400" dirty="0" smtClean="0"/>
              <a:t>Reduces compliance cost</a:t>
            </a:r>
          </a:p>
          <a:p>
            <a:pPr>
              <a:buFont typeface="Wingdings" pitchFamily="2" charset="2"/>
              <a:buChar char="ü"/>
            </a:pPr>
            <a:r>
              <a:rPr lang="en-US" sz="2400" dirty="0" smtClean="0"/>
              <a:t>Reduces size of report</a:t>
            </a:r>
          </a:p>
          <a:p>
            <a:pPr>
              <a:buFont typeface="Wingdings" pitchFamily="2" charset="2"/>
              <a:buChar char="ü"/>
            </a:pPr>
            <a:r>
              <a:rPr lang="en-US" sz="2400" dirty="0" smtClean="0"/>
              <a:t>Industry’s twin issues –(a)confidentiality and (b) cost of compliance-fully addressed.</a:t>
            </a:r>
          </a:p>
          <a:p>
            <a:pPr>
              <a:buFont typeface="Wingdings" pitchFamily="2" charset="2"/>
              <a:buChar char="ü"/>
            </a:pPr>
            <a:r>
              <a:rPr lang="en-US" sz="2400" dirty="0" smtClean="0"/>
              <a:t>Prior approval procedure for appointment of cost auditors simplified-automatic approval after 30 days from the date of filing of Form 23C </a:t>
            </a:r>
          </a:p>
          <a:p>
            <a:pPr>
              <a:buFont typeface="Wingdings" pitchFamily="2" charset="2"/>
              <a:buChar char="ü"/>
            </a:pPr>
            <a:endParaRPr lang="en-US" sz="2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900" dirty="0" smtClean="0"/>
              <a:t>Master Circular 2/2011</a:t>
            </a:r>
            <a:endParaRPr lang="en-US" sz="3900" dirty="0"/>
          </a:p>
        </p:txBody>
      </p:sp>
      <p:sp>
        <p:nvSpPr>
          <p:cNvPr id="3" name="Content Placeholder 2"/>
          <p:cNvSpPr>
            <a:spLocks noGrp="1"/>
          </p:cNvSpPr>
          <p:nvPr>
            <p:ph idx="1"/>
          </p:nvPr>
        </p:nvSpPr>
        <p:spPr/>
        <p:txBody>
          <a:bodyPr>
            <a:normAutofit/>
          </a:bodyPr>
          <a:lstStyle/>
          <a:p>
            <a:r>
              <a:rPr lang="en-US" sz="2400" dirty="0" smtClean="0"/>
              <a:t>Specified number of companies for the purpose of section 233(B) read with section 224(IB) of the Companies Act, 1956 is to be computed for a given financial year with reference to :</a:t>
            </a:r>
          </a:p>
          <a:p>
            <a:r>
              <a:rPr lang="en-US" sz="2400" dirty="0" smtClean="0"/>
              <a:t>The number of companies wherein he has been appointed as the cost auditor, including those wherein he is proposed to be appointed for which he has given his consent.</a:t>
            </a:r>
          </a:p>
          <a:p>
            <a:r>
              <a:rPr lang="en-US" sz="2400" dirty="0" smtClean="0"/>
              <a:t>The number of companies in respect of which cost audit reports have not been submitted and have become overdue shall also be taken into account for the purposes of ceiling under section 224(1B).</a:t>
            </a:r>
            <a:endParaRPr lang="en-US" sz="24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900" dirty="0" smtClean="0"/>
              <a:t>Master Circular 2/2011(contd.)</a:t>
            </a:r>
            <a:endParaRPr lang="en-US" sz="3900" dirty="0"/>
          </a:p>
        </p:txBody>
      </p:sp>
      <p:sp>
        <p:nvSpPr>
          <p:cNvPr id="3" name="Content Placeholder 2"/>
          <p:cNvSpPr>
            <a:spLocks noGrp="1"/>
          </p:cNvSpPr>
          <p:nvPr>
            <p:ph idx="1"/>
          </p:nvPr>
        </p:nvSpPr>
        <p:spPr/>
        <p:txBody>
          <a:bodyPr>
            <a:normAutofit/>
          </a:bodyPr>
          <a:lstStyle/>
          <a:p>
            <a:r>
              <a:rPr lang="en-US" sz="2400" dirty="0" smtClean="0"/>
              <a:t>A cost auditor cannot be appointed as an internal auditor for the company for the same period he is conducting cost audit.</a:t>
            </a:r>
          </a:p>
          <a:p>
            <a:r>
              <a:rPr lang="en-US" sz="2400" dirty="0" smtClean="0"/>
              <a:t>Where the firm is appointed as cost  auditor, the cost audit report has to be signed by any one of the partners conducting cost audit with his membership number.</a:t>
            </a:r>
          </a:p>
          <a:p>
            <a:r>
              <a:rPr lang="en-US" sz="2400" dirty="0" smtClean="0"/>
              <a:t>If cost audit is conducted for the first time, cost auditor to mention that previous years' figures are as provided by the management.</a:t>
            </a:r>
          </a:p>
          <a:p>
            <a:r>
              <a:rPr lang="en-US" sz="2400" dirty="0" smtClean="0"/>
              <a:t>A cost auditor would attend meetings of audit committee as an invitee and shall not be member or have any voting right. </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Shortcomings of earlier Mechanism </a:t>
            </a:r>
            <a:endParaRPr lang="en-US" dirty="0"/>
          </a:p>
        </p:txBody>
      </p:sp>
      <p:sp>
        <p:nvSpPr>
          <p:cNvPr id="3" name="Content Placeholder 2"/>
          <p:cNvSpPr>
            <a:spLocks noGrp="1"/>
          </p:cNvSpPr>
          <p:nvPr>
            <p:ph idx="1"/>
          </p:nvPr>
        </p:nvSpPr>
        <p:spPr/>
        <p:txBody>
          <a:bodyPr>
            <a:normAutofit/>
          </a:bodyPr>
          <a:lstStyle/>
          <a:p>
            <a:r>
              <a:rPr lang="en-US" sz="2400" dirty="0" smtClean="0"/>
              <a:t>Separate Rules for each industry/product</a:t>
            </a:r>
          </a:p>
          <a:p>
            <a:r>
              <a:rPr lang="en-US" sz="2400" dirty="0" smtClean="0"/>
              <a:t>Too much emphasis on government mandated form. Leaving no room for flexibility with the company management.</a:t>
            </a:r>
          </a:p>
          <a:p>
            <a:r>
              <a:rPr lang="en-US" sz="2400" dirty="0" smtClean="0"/>
              <a:t>More than one rule for multi product companies</a:t>
            </a:r>
          </a:p>
          <a:p>
            <a:r>
              <a:rPr lang="en-US" sz="2400" dirty="0" smtClean="0"/>
              <a:t>A compliance view rather than converting it into management tool</a:t>
            </a:r>
          </a:p>
          <a:p>
            <a:r>
              <a:rPr lang="en-US" sz="2400" dirty="0" smtClean="0"/>
              <a:t>No mechanism in MCA know all companies presently covered under CARR</a:t>
            </a:r>
          </a:p>
          <a:p>
            <a:pPr>
              <a:buNone/>
            </a:pPr>
            <a:endParaRPr lang="en-US"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900" dirty="0" smtClean="0"/>
              <a:t>Master Circular 2/2011(contd.)</a:t>
            </a:r>
            <a:endParaRPr lang="en-US" sz="3900" dirty="0"/>
          </a:p>
        </p:txBody>
      </p:sp>
      <p:sp>
        <p:nvSpPr>
          <p:cNvPr id="3" name="Content Placeholder 2"/>
          <p:cNvSpPr>
            <a:spLocks noGrp="1"/>
          </p:cNvSpPr>
          <p:nvPr>
            <p:ph idx="1"/>
          </p:nvPr>
        </p:nvSpPr>
        <p:spPr/>
        <p:txBody>
          <a:bodyPr>
            <a:normAutofit/>
          </a:bodyPr>
          <a:lstStyle/>
          <a:p>
            <a:r>
              <a:rPr lang="en-US" sz="2400" dirty="0" smtClean="0"/>
              <a:t>A cost auditor shall be deemed to have concluded his appointment for the relevant financial year as soon as he renders a report to the Central Government in accordance with the Cost Audit Report Rules, as applicable, with a copy to the company.</a:t>
            </a:r>
          </a:p>
          <a:p>
            <a:r>
              <a:rPr lang="en-US" sz="2400" dirty="0" smtClean="0"/>
              <a:t>Cost Auditor's obligation to answer queries from the MCA arising out of review of cost audit reports would not debar him from accepting another appointment as cost auditor of a company provided the specified number of companies contemplated in section 224(1B) is not exceeded.</a:t>
            </a:r>
          </a:p>
          <a:p>
            <a:endParaRPr lang="en-US" sz="24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52400"/>
            <a:ext cx="7498080" cy="1066800"/>
          </a:xfrm>
        </p:spPr>
        <p:txBody>
          <a:bodyPr>
            <a:normAutofit fontScale="90000"/>
          </a:bodyPr>
          <a:lstStyle/>
          <a:p>
            <a:r>
              <a:rPr lang="en-US" dirty="0" smtClean="0"/>
              <a:t>Clarification-General Circular 67/2011</a:t>
            </a:r>
            <a:endParaRPr lang="en-US" dirty="0"/>
          </a:p>
        </p:txBody>
      </p:sp>
      <p:sp>
        <p:nvSpPr>
          <p:cNvPr id="3" name="Content Placeholder 2"/>
          <p:cNvSpPr>
            <a:spLocks noGrp="1"/>
          </p:cNvSpPr>
          <p:nvPr>
            <p:ph idx="1"/>
          </p:nvPr>
        </p:nvSpPr>
        <p:spPr>
          <a:xfrm>
            <a:off x="1435608" y="1371600"/>
            <a:ext cx="7498080" cy="4876800"/>
          </a:xfrm>
        </p:spPr>
        <p:txBody>
          <a:bodyPr>
            <a:noAutofit/>
          </a:bodyPr>
          <a:lstStyle/>
          <a:p>
            <a:r>
              <a:rPr lang="en-US" sz="2200" dirty="0" smtClean="0"/>
              <a:t>The new Cost Accounting Records Rules,2011 (common &amp; 6 Industry specific) are not applicable to companies engaged in:</a:t>
            </a:r>
          </a:p>
          <a:p>
            <a:r>
              <a:rPr lang="en-US" sz="2200" dirty="0" smtClean="0"/>
              <a:t>A company yet to commence commercial operation.</a:t>
            </a:r>
          </a:p>
          <a:p>
            <a:r>
              <a:rPr lang="en-US" sz="2200" dirty="0" smtClean="0"/>
              <a:t>Ancillary products/activities of companies incidental to their main operation (</a:t>
            </a:r>
            <a:r>
              <a:rPr lang="en-US" sz="2200" dirty="0" err="1" smtClean="0"/>
              <a:t>i</a:t>
            </a:r>
            <a:r>
              <a:rPr lang="en-US" sz="2200" dirty="0" smtClean="0"/>
              <a:t>. e. products</a:t>
            </a:r>
          </a:p>
          <a:p>
            <a:r>
              <a:rPr lang="en-US" sz="2200" dirty="0" smtClean="0"/>
              <a:t>/activities that do not constitute their main line of business)</a:t>
            </a:r>
          </a:p>
          <a:p>
            <a:r>
              <a:rPr lang="en-US" sz="2200" dirty="0" smtClean="0"/>
              <a:t>Where the total turnover from the sale of each such ancillary products/activities do not exceed 2%of the total turnover of the company or</a:t>
            </a:r>
          </a:p>
          <a:p>
            <a:r>
              <a:rPr lang="en-US" sz="2200" dirty="0" smtClean="0"/>
              <a:t>Rs.20 </a:t>
            </a:r>
            <a:r>
              <a:rPr lang="en-US" sz="2200" dirty="0" err="1" smtClean="0"/>
              <a:t>crore</a:t>
            </a:r>
            <a:r>
              <a:rPr lang="en-US" sz="2200" dirty="0" smtClean="0"/>
              <a:t> , whichever is lower</a:t>
            </a:r>
          </a:p>
          <a:p>
            <a:r>
              <a:rPr lang="en-US" sz="2200" dirty="0" smtClean="0"/>
              <a:t>Required details of all such ancillary products/activities to be maintained under a miscellaneous group and disclosed appropriately. </a:t>
            </a:r>
          </a:p>
          <a:p>
            <a:pPr>
              <a:buNone/>
            </a:pPr>
            <a:r>
              <a:rPr lang="en-US" sz="2200" dirty="0" smtClean="0"/>
              <a:t> </a:t>
            </a:r>
            <a:endParaRPr lang="en-US" sz="22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Clarification-General Circular No,67/2011 dated 30.11.2011</a:t>
            </a:r>
            <a:endParaRPr lang="en-US" dirty="0"/>
          </a:p>
        </p:txBody>
      </p:sp>
      <p:sp>
        <p:nvSpPr>
          <p:cNvPr id="3" name="Content Placeholder 2"/>
          <p:cNvSpPr>
            <a:spLocks noGrp="1"/>
          </p:cNvSpPr>
          <p:nvPr>
            <p:ph idx="1"/>
          </p:nvPr>
        </p:nvSpPr>
        <p:spPr>
          <a:xfrm>
            <a:off x="1435608" y="1752600"/>
            <a:ext cx="7498080" cy="4495800"/>
          </a:xfrm>
        </p:spPr>
        <p:txBody>
          <a:bodyPr>
            <a:normAutofit/>
          </a:bodyPr>
          <a:lstStyle/>
          <a:p>
            <a:r>
              <a:rPr lang="en-US" sz="2400" dirty="0" smtClean="0"/>
              <a:t>The new Cost Accounting Record Rules,2011(Common &amp; 6 Industry specific)are not applicable to companies engaged in:</a:t>
            </a:r>
          </a:p>
          <a:p>
            <a:r>
              <a:rPr lang="en-US" sz="2400" dirty="0" smtClean="0"/>
              <a:t>Wholesale Trading/Retail Trading/Banking/Financial/Leasing/Investment/Insurance/Education/Healthcare/Tourism/Travel/Hospitality/Recreation/Transport Services/Professional Consultancy/IT and IT Enabled Services/Research &amp; Development/Postal/Courier Services </a:t>
            </a:r>
            <a:endParaRPr lang="en-US" sz="24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Clarification- General Circular 67/2011</a:t>
            </a:r>
            <a:endParaRPr lang="en-US" dirty="0"/>
          </a:p>
        </p:txBody>
      </p:sp>
      <p:sp>
        <p:nvSpPr>
          <p:cNvPr id="3" name="Content Placeholder 2"/>
          <p:cNvSpPr>
            <a:spLocks noGrp="1"/>
          </p:cNvSpPr>
          <p:nvPr>
            <p:ph idx="1"/>
          </p:nvPr>
        </p:nvSpPr>
        <p:spPr/>
        <p:txBody>
          <a:bodyPr>
            <a:noAutofit/>
          </a:bodyPr>
          <a:lstStyle/>
          <a:p>
            <a:r>
              <a:rPr lang="en-US" sz="2200" dirty="0" smtClean="0"/>
              <a:t>Cost Audit Order dated 02/05/2011, 30/06/2011, 24/01/2012,  06/11/2012 not applicable to </a:t>
            </a:r>
          </a:p>
          <a:p>
            <a:r>
              <a:rPr lang="en-US" sz="2200" dirty="0" smtClean="0"/>
              <a:t>Own manufactured  products consumed exclusively by the company for subsequent products/activities subject to cost audit</a:t>
            </a:r>
          </a:p>
          <a:p>
            <a:r>
              <a:rPr lang="en-US" sz="2200" dirty="0" smtClean="0"/>
              <a:t>Hundred percent Export Oriented Units-no domestic sale</a:t>
            </a:r>
          </a:p>
          <a:p>
            <a:r>
              <a:rPr lang="en-US" sz="2200" dirty="0" smtClean="0"/>
              <a:t>“Intermediate products” mean such product that have already undergone partial manufacturing /production process and are used as inputs of the final products of the industries</a:t>
            </a:r>
          </a:p>
          <a:p>
            <a:r>
              <a:rPr lang="en-US" sz="2200" dirty="0" smtClean="0"/>
              <a:t>“articles or allied products thereof” refer to such articles or allied products that are produced either wholly or predominantly(not less than 50% by volume)by using the listed products as their primary inputs.</a:t>
            </a:r>
          </a:p>
          <a:p>
            <a:pPr>
              <a:buNone/>
            </a:pPr>
            <a:endParaRPr lang="en-US" sz="22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Clarification- General Circular 67/2011</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Coverage for only such items falling under relevant chapters of CET as constitute intermediate &amp; Allied Products of the industry mentioned in the Cost Audit Order and all other items not related to the industry are not covered. Examples:</a:t>
            </a:r>
          </a:p>
          <a:p>
            <a:r>
              <a:rPr lang="en-US" dirty="0" smtClean="0"/>
              <a:t>Paints and Varnish Industry (Chapter 32 of CET)-tanning or dyeing extracts, tanning &amp; their derivatives, dyes, pigments &amp; other coloring matters, putty &amp; other mastics, printing inks, etc.</a:t>
            </a:r>
          </a:p>
          <a:p>
            <a:r>
              <a:rPr lang="en-US" dirty="0" err="1" smtClean="0"/>
              <a:t>Tyres</a:t>
            </a:r>
            <a:r>
              <a:rPr lang="en-US" dirty="0" smtClean="0"/>
              <a:t> and Tubes industry (Chapter 40 of CET)-natural or synthetic or reclaimed rubber, compounded rubber, hard rubber thread or cord , conveyer or transmission belts , articles of rubber.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Clarification- General Circular 67/2011</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Examples of Intermediate Products-clinker for cement , pulp for paper , sponge iron &amp; pig iron for steel.</a:t>
            </a:r>
          </a:p>
          <a:p>
            <a:r>
              <a:rPr lang="en-US" dirty="0" smtClean="0"/>
              <a:t>Allied Products of-</a:t>
            </a:r>
          </a:p>
          <a:p>
            <a:r>
              <a:rPr lang="en-US" dirty="0" smtClean="0"/>
              <a:t>Cement: include cement bricks , sleepers ,  pipes</a:t>
            </a:r>
          </a:p>
          <a:p>
            <a:r>
              <a:rPr lang="en-US" dirty="0" smtClean="0"/>
              <a:t>Paper: include cartons , boxes , bags , registers;</a:t>
            </a:r>
          </a:p>
          <a:p>
            <a:r>
              <a:rPr lang="en-US" dirty="0" smtClean="0"/>
              <a:t>Steel: include ingots blooms, billets, slabs, beams, </a:t>
            </a:r>
            <a:r>
              <a:rPr lang="en-US" dirty="0" err="1" smtClean="0"/>
              <a:t>angles,tees</a:t>
            </a:r>
            <a:r>
              <a:rPr lang="en-US" dirty="0" smtClean="0"/>
              <a:t> , channels,</a:t>
            </a:r>
          </a:p>
          <a:p>
            <a:r>
              <a:rPr lang="en-US" dirty="0" smtClean="0"/>
              <a:t>Clarification under general Circular No. 67/2011 applies equally to specific Cost Accounting Records Rules issued for 6 regulated industries. </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Clarification-General Circular 68/2011</a:t>
            </a:r>
            <a:endParaRPr lang="en-US" dirty="0"/>
          </a:p>
        </p:txBody>
      </p:sp>
      <p:sp>
        <p:nvSpPr>
          <p:cNvPr id="3" name="Content Placeholder 2"/>
          <p:cNvSpPr>
            <a:spLocks noGrp="1"/>
          </p:cNvSpPr>
          <p:nvPr>
            <p:ph idx="1"/>
          </p:nvPr>
        </p:nvSpPr>
        <p:spPr/>
        <p:txBody>
          <a:bodyPr>
            <a:normAutofit/>
          </a:bodyPr>
          <a:lstStyle/>
          <a:p>
            <a:r>
              <a:rPr lang="en-US" sz="2400" dirty="0" smtClean="0"/>
              <a:t>A company having multiple cost auditors for audit of only one product of the company:</a:t>
            </a:r>
          </a:p>
          <a:p>
            <a:r>
              <a:rPr lang="en-US" sz="2400" dirty="0" smtClean="0"/>
              <a:t>Consolidated cost audit report may be prepared</a:t>
            </a:r>
          </a:p>
          <a:p>
            <a:r>
              <a:rPr lang="en-US" sz="2400" dirty="0" smtClean="0"/>
              <a:t>Contain qualifications, reservations or suggestions if any, given by all the cost auditors.</a:t>
            </a:r>
          </a:p>
          <a:p>
            <a:r>
              <a:rPr lang="en-US" sz="2400" dirty="0" smtClean="0"/>
              <a:t>Company may  designate any one of the cost auditors responsible for the consolidation and filing the  same with the Central Government.  </a:t>
            </a:r>
            <a:endParaRPr lang="en-US" sz="24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Clarification-General Circular 68/2011</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 company having more than one product under cost audit and which has appointed either same or separate cost auditors:</a:t>
            </a:r>
          </a:p>
          <a:p>
            <a:r>
              <a:rPr lang="en-US" dirty="0" smtClean="0"/>
              <a:t>Individual cost auditors may submit separate cost audit report for each product group, or </a:t>
            </a:r>
          </a:p>
          <a:p>
            <a:r>
              <a:rPr lang="en-US" dirty="0" smtClean="0"/>
              <a:t>Submit only one consolidated report containing details of each product under audit separately for which Company may designate any one of the cost auditors or appoint a cost auditor responsible for the consolidation and filing the same with the Central Government as per the procedure provided above</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Clarification- Construction Industry</a:t>
            </a:r>
            <a:br>
              <a:rPr lang="en-US" dirty="0" smtClean="0"/>
            </a:br>
            <a:endParaRPr lang="en-US" dirty="0"/>
          </a:p>
        </p:txBody>
      </p:sp>
      <p:sp>
        <p:nvSpPr>
          <p:cNvPr id="3" name="Content Placeholder 2"/>
          <p:cNvSpPr>
            <a:spLocks noGrp="1"/>
          </p:cNvSpPr>
          <p:nvPr>
            <p:ph idx="1"/>
          </p:nvPr>
        </p:nvSpPr>
        <p:spPr/>
        <p:txBody>
          <a:bodyPr>
            <a:normAutofit/>
          </a:bodyPr>
          <a:lstStyle/>
          <a:p>
            <a:r>
              <a:rPr lang="en-US" sz="2400" dirty="0" smtClean="0"/>
              <a:t>General Circular No.67/2011 of 30/11/11-if a company is engaged in the construction business as a contractor or a sub-contractor and is paid only for the job work or conversion charges, then the company will not be covered under companies (Cost Accounting Records) Rules,2011</a:t>
            </a:r>
          </a:p>
          <a:p>
            <a:r>
              <a:rPr lang="en-US" sz="2400" dirty="0" smtClean="0"/>
              <a:t>Hence, only such contractors or sub-contractors who are doing purely labour jobs [i.e. without using own materials]and are thus paid either the job work charges or the conversion charges, will remain outside the purview of the companies (Cost Accounting Records Rules,2011)</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p:spPr>
        <p:txBody>
          <a:bodyPr>
            <a:normAutofit fontScale="90000"/>
          </a:bodyPr>
          <a:lstStyle/>
          <a:p>
            <a:r>
              <a:rPr lang="en-US" dirty="0" smtClean="0"/>
              <a:t>Clarification- construction industry</a:t>
            </a:r>
            <a:endParaRPr lang="en-US" dirty="0"/>
          </a:p>
        </p:txBody>
      </p:sp>
      <p:sp>
        <p:nvSpPr>
          <p:cNvPr id="3" name="Content Placeholder 2"/>
          <p:cNvSpPr>
            <a:spLocks noGrp="1"/>
          </p:cNvSpPr>
          <p:nvPr>
            <p:ph idx="1"/>
          </p:nvPr>
        </p:nvSpPr>
        <p:spPr>
          <a:xfrm>
            <a:off x="457200" y="1600200"/>
            <a:ext cx="8229600" cy="2438400"/>
          </a:xfrm>
        </p:spPr>
        <p:txBody>
          <a:bodyPr>
            <a:normAutofit/>
          </a:bodyPr>
          <a:lstStyle/>
          <a:p>
            <a:r>
              <a:rPr lang="en-US" sz="2800" dirty="0" smtClean="0"/>
              <a:t>All companies engaged in the construction business either as contractors or as sub-contractors, who undertake jobs with the use of own materials shall be required to maintain cost records and file a compliance report.</a:t>
            </a:r>
            <a:endParaRPr lang="en-US" sz="2800" dirty="0"/>
          </a:p>
        </p:txBody>
      </p:sp>
      <p:sp>
        <p:nvSpPr>
          <p:cNvPr id="4" name="TextBox 3"/>
          <p:cNvSpPr txBox="1"/>
          <p:nvPr/>
        </p:nvSpPr>
        <p:spPr>
          <a:xfrm>
            <a:off x="685800" y="4038600"/>
            <a:ext cx="7848600" cy="1569660"/>
          </a:xfrm>
          <a:prstGeom prst="rect">
            <a:avLst/>
          </a:prstGeom>
          <a:noFill/>
        </p:spPr>
        <p:txBody>
          <a:bodyPr wrap="square" rtlCol="0">
            <a:spAutoFit/>
          </a:bodyPr>
          <a:lstStyle/>
          <a:p>
            <a:pPr>
              <a:buFont typeface="Arial" pitchFamily="34" charset="0"/>
              <a:buChar char="•"/>
            </a:pPr>
            <a:r>
              <a:rPr lang="en-US" sz="2400" dirty="0" smtClean="0"/>
              <a:t>All companies engaged in the development of residential, commercial or industrial estates or engaged in the construction of any infrastructural facilities would be covered under the Companies  (Cost Accounting Records) Rules,2011</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2"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iterate type="lt">
                                    <p:tmPct val="10000"/>
                                  </p:iterate>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iterate type="lt">
                                    <p:tmPct val="10000"/>
                                  </p:iterate>
                                  <p:childTnLst>
                                    <p:set>
                                      <p:cBhvr>
                                        <p:cTn id="18" dur="1" fill="hold">
                                          <p:stCondLst>
                                            <p:cond delay="0"/>
                                          </p:stCondLst>
                                        </p:cTn>
                                        <p:tgtEl>
                                          <p:spTgt spid="4"/>
                                        </p:tgtEl>
                                        <p:attrNameLst>
                                          <p:attrName>style.visibility</p:attrName>
                                        </p:attrNameLst>
                                      </p:cBhvr>
                                      <p:to>
                                        <p:strVal val="visible"/>
                                      </p:to>
                                    </p:set>
                                    <p:animEffect transition="in" filter="fade">
                                      <p:cBhvr>
                                        <p:cTn id="19" dur="2000"/>
                                        <p:tgtEl>
                                          <p:spTgt spid="4"/>
                                        </p:tgtEl>
                                      </p:cBhvr>
                                    </p:animEffect>
                                    <p:anim calcmode="lin" valueType="num">
                                      <p:cBhvr>
                                        <p:cTn id="20" dur="2000" fill="hold"/>
                                        <p:tgtEl>
                                          <p:spTgt spid="4"/>
                                        </p:tgtEl>
                                        <p:attrNameLst>
                                          <p:attrName>ppt_w</p:attrName>
                                        </p:attrNameLst>
                                      </p:cBhvr>
                                      <p:tavLst>
                                        <p:tav tm="0" fmla="#ppt_w*sin(2.5*pi*$)">
                                          <p:val>
                                            <p:fltVal val="0"/>
                                          </p:val>
                                        </p:tav>
                                        <p:tav tm="100000">
                                          <p:val>
                                            <p:fltVal val="1"/>
                                          </p:val>
                                        </p:tav>
                                      </p:tavLst>
                                    </p:anim>
                                    <p:anim calcmode="lin" valueType="num">
                                      <p:cBhvr>
                                        <p:cTn id="21"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2" animBg="1"/>
      <p:bldP spid="3" grpId="0" build="p"/>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t>
            </a:r>
            <a:r>
              <a:rPr lang="en-US" dirty="0" err="1" smtClean="0"/>
              <a:t>contd</a:t>
            </a:r>
            <a:r>
              <a:rPr lang="en-US" dirty="0" smtClean="0"/>
              <a:t>…Shortcomings of earlier Mechanism </a:t>
            </a:r>
            <a:endParaRPr lang="en-US" dirty="0"/>
          </a:p>
        </p:txBody>
      </p:sp>
      <p:sp>
        <p:nvSpPr>
          <p:cNvPr id="3" name="Content Placeholder 2"/>
          <p:cNvSpPr>
            <a:spLocks noGrp="1"/>
          </p:cNvSpPr>
          <p:nvPr>
            <p:ph idx="1"/>
          </p:nvPr>
        </p:nvSpPr>
        <p:spPr>
          <a:xfrm>
            <a:off x="1435608" y="1752600"/>
            <a:ext cx="7498080" cy="4495800"/>
          </a:xfrm>
        </p:spPr>
        <p:txBody>
          <a:bodyPr>
            <a:noAutofit/>
          </a:bodyPr>
          <a:lstStyle/>
          <a:p>
            <a:r>
              <a:rPr lang="en-US" sz="2400" dirty="0" smtClean="0"/>
              <a:t>Selective and ad hoc approach led to a sense of discrimination </a:t>
            </a:r>
          </a:p>
          <a:p>
            <a:r>
              <a:rPr lang="en-US" sz="2400" dirty="0" smtClean="0"/>
              <a:t>No cost audit orders in many industries/companies</a:t>
            </a:r>
          </a:p>
          <a:p>
            <a:r>
              <a:rPr lang="en-US" sz="2400" dirty="0" smtClean="0"/>
              <a:t>Companies were required to submit multiple cost audit reports for each unit and each product separately</a:t>
            </a:r>
          </a:p>
          <a:p>
            <a:r>
              <a:rPr lang="en-US" sz="2400" dirty="0" smtClean="0"/>
              <a:t>Existing Report</a:t>
            </a:r>
            <a:r>
              <a:rPr lang="en-US" sz="2400" dirty="0"/>
              <a:t> </a:t>
            </a:r>
            <a:r>
              <a:rPr lang="en-US" sz="2400" dirty="0" smtClean="0"/>
              <a:t>Rules / Formats – needed simplification</a:t>
            </a:r>
          </a:p>
          <a:p>
            <a:r>
              <a:rPr lang="en-US" sz="2400" dirty="0" smtClean="0"/>
              <a:t>Multiple appointment of cost auditors for a company having multiple products under audit</a:t>
            </a:r>
          </a:p>
          <a:p>
            <a:r>
              <a:rPr lang="en-US" sz="2400" dirty="0" smtClean="0"/>
              <a:t>Selective coverage did not give any advantage</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Compliance Report &amp; Cost Audit Report</a:t>
            </a:r>
            <a:endParaRPr lang="en-US" dirty="0"/>
          </a:p>
        </p:txBody>
      </p:sp>
      <p:graphicFrame>
        <p:nvGraphicFramePr>
          <p:cNvPr id="4" name="Content Placeholder 3"/>
          <p:cNvGraphicFramePr>
            <a:graphicFrameLocks noGrp="1"/>
          </p:cNvGraphicFramePr>
          <p:nvPr>
            <p:ph idx="1"/>
          </p:nvPr>
        </p:nvGraphicFramePr>
        <p:xfrm>
          <a:off x="1219200" y="1483360"/>
          <a:ext cx="7696200" cy="5222241"/>
        </p:xfrm>
        <a:graphic>
          <a:graphicData uri="http://schemas.openxmlformats.org/drawingml/2006/table">
            <a:tbl>
              <a:tblPr firstRow="1" bandRow="1">
                <a:tableStyleId>{5C22544A-7EE6-4342-B048-85BDC9FD1C3A}</a:tableStyleId>
              </a:tblPr>
              <a:tblGrid>
                <a:gridCol w="3848100"/>
                <a:gridCol w="3848100"/>
              </a:tblGrid>
              <a:tr h="1900343">
                <a:tc>
                  <a:txBody>
                    <a:bodyPr/>
                    <a:lstStyle/>
                    <a:p>
                      <a:pPr>
                        <a:buNone/>
                      </a:pPr>
                      <a:r>
                        <a:rPr lang="en-US" sz="1400" dirty="0" smtClean="0"/>
                        <a:t>Product A:Under Cost Audit</a:t>
                      </a:r>
                    </a:p>
                    <a:p>
                      <a:pPr>
                        <a:buNone/>
                      </a:pPr>
                      <a:r>
                        <a:rPr lang="en-US" sz="1400" dirty="0" smtClean="0"/>
                        <a:t>Product B:Under cost  Audit</a:t>
                      </a:r>
                    </a:p>
                    <a:p>
                      <a:pPr>
                        <a:buNone/>
                      </a:pPr>
                      <a:r>
                        <a:rPr lang="en-US" sz="1400" dirty="0" smtClean="0"/>
                        <a:t>Own Generation of Electricity:100%</a:t>
                      </a:r>
                    </a:p>
                    <a:p>
                      <a:pPr>
                        <a:buNone/>
                      </a:pPr>
                      <a:endParaRPr lang="en-US" sz="1400" dirty="0" smtClean="0"/>
                    </a:p>
                    <a:p>
                      <a:pPr>
                        <a:buNone/>
                      </a:pPr>
                      <a:r>
                        <a:rPr lang="en-US" sz="1400" dirty="0" smtClean="0"/>
                        <a:t>consumed for production of Product A</a:t>
                      </a:r>
                    </a:p>
                    <a:p>
                      <a:pPr>
                        <a:buNone/>
                      </a:pPr>
                      <a:r>
                        <a:rPr lang="en-US" sz="1400" dirty="0" smtClean="0"/>
                        <a:t>and B</a:t>
                      </a:r>
                    </a:p>
                  </a:txBody>
                  <a:tcPr marL="83326" marR="83326"/>
                </a:tc>
                <a:tc>
                  <a:txBody>
                    <a:bodyPr/>
                    <a:lstStyle/>
                    <a:p>
                      <a:r>
                        <a:rPr lang="en-US" sz="1400" dirty="0" smtClean="0"/>
                        <a:t>Cost audit report to be filed for </a:t>
                      </a:r>
                    </a:p>
                    <a:p>
                      <a:r>
                        <a:rPr lang="en-US" sz="1400" dirty="0" smtClean="0"/>
                        <a:t>Product A and B .</a:t>
                      </a:r>
                    </a:p>
                    <a:p>
                      <a:r>
                        <a:rPr lang="en-US" sz="1400" dirty="0" smtClean="0"/>
                        <a:t>No Compliance  Report to be filed</a:t>
                      </a:r>
                    </a:p>
                    <a:p>
                      <a:endParaRPr lang="en-US" sz="1400" dirty="0"/>
                    </a:p>
                  </a:txBody>
                  <a:tcPr marL="83326" marR="83326"/>
                </a:tc>
              </a:tr>
              <a:tr h="1421555">
                <a:tc>
                  <a:txBody>
                    <a:bodyPr/>
                    <a:lstStyle/>
                    <a:p>
                      <a:r>
                        <a:rPr lang="en-US" sz="1400" dirty="0" smtClean="0"/>
                        <a:t>Product A:Not under Cost Audit</a:t>
                      </a:r>
                    </a:p>
                    <a:p>
                      <a:r>
                        <a:rPr lang="en-US" sz="1400" dirty="0" smtClean="0"/>
                        <a:t>Product B:Not under Cost Audit</a:t>
                      </a:r>
                    </a:p>
                    <a:p>
                      <a:r>
                        <a:rPr lang="en-US" sz="1400" dirty="0" smtClean="0"/>
                        <a:t>Own Generation of Electricity:100 consumed for production of Product A and B</a:t>
                      </a:r>
                    </a:p>
                  </a:txBody>
                  <a:tcPr marL="83326" marR="83326"/>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Compliance report to be filed for the company as a whole</a:t>
                      </a:r>
                    </a:p>
                    <a:p>
                      <a:endParaRPr lang="en-US" sz="1400" dirty="0"/>
                    </a:p>
                  </a:txBody>
                  <a:tcPr marL="83326" marR="83326"/>
                </a:tc>
              </a:tr>
              <a:tr h="1900343">
                <a:tc>
                  <a:txBody>
                    <a:bodyPr/>
                    <a:lstStyle/>
                    <a:p>
                      <a:r>
                        <a:rPr lang="en-US" sz="1400" dirty="0" smtClean="0"/>
                        <a:t>Product A:Under Cost Audit .</a:t>
                      </a:r>
                    </a:p>
                    <a:p>
                      <a:r>
                        <a:rPr lang="en-US" sz="1400" dirty="0" smtClean="0"/>
                        <a:t>Product B:under Cost Audit.</a:t>
                      </a:r>
                    </a:p>
                    <a:p>
                      <a:r>
                        <a:rPr lang="en-US" sz="1400" dirty="0" smtClean="0"/>
                        <a:t>Own Generation of Electricity:</a:t>
                      </a:r>
                    </a:p>
                    <a:p>
                      <a:r>
                        <a:rPr lang="en-US" sz="1400" dirty="0" smtClean="0"/>
                        <a:t>Generating Plant deemed to be captive generating plant as per Electricity Rules and part of generation is sold outside </a:t>
                      </a:r>
                    </a:p>
                  </a:txBody>
                  <a:tcPr marL="83326" marR="83326"/>
                </a:tc>
                <a:tc>
                  <a:txBody>
                    <a:bodyPr/>
                    <a:lstStyle/>
                    <a:p>
                      <a:r>
                        <a:rPr lang="en-US" sz="1400" dirty="0" smtClean="0"/>
                        <a:t>Cost audit report to be filed for Product A and B</a:t>
                      </a:r>
                    </a:p>
                    <a:p>
                      <a:r>
                        <a:rPr lang="en-US" sz="1400" dirty="0" smtClean="0"/>
                        <a:t>Compliance Report to be filed for the company as a whole.</a:t>
                      </a:r>
                    </a:p>
                    <a:p>
                      <a:endParaRPr lang="en-US" sz="1400" dirty="0"/>
                    </a:p>
                  </a:txBody>
                  <a:tcPr marL="83326" marR="83326"/>
                </a:tc>
              </a:tr>
            </a:tbl>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Compliance Report &amp; Cost Audit Report</a:t>
            </a:r>
            <a:endParaRPr lang="en-US" dirty="0"/>
          </a:p>
        </p:txBody>
      </p:sp>
      <p:graphicFrame>
        <p:nvGraphicFramePr>
          <p:cNvPr id="4" name="Content Placeholder 3"/>
          <p:cNvGraphicFramePr>
            <a:graphicFrameLocks noGrp="1"/>
          </p:cNvGraphicFramePr>
          <p:nvPr>
            <p:ph idx="1"/>
          </p:nvPr>
        </p:nvGraphicFramePr>
        <p:xfrm>
          <a:off x="1066801" y="1447800"/>
          <a:ext cx="7867650" cy="4465320"/>
        </p:xfrm>
        <a:graphic>
          <a:graphicData uri="http://schemas.openxmlformats.org/drawingml/2006/table">
            <a:tbl>
              <a:tblPr firstRow="1" bandRow="1">
                <a:tableStyleId>{5C22544A-7EE6-4342-B048-85BDC9FD1C3A}</a:tableStyleId>
              </a:tblPr>
              <a:tblGrid>
                <a:gridCol w="4117975"/>
                <a:gridCol w="3749675"/>
              </a:tblGrid>
              <a:tr h="2667000">
                <a:tc>
                  <a:txBody>
                    <a:bodyPr/>
                    <a:lstStyle/>
                    <a:p>
                      <a:pPr>
                        <a:buNone/>
                      </a:pPr>
                      <a:r>
                        <a:rPr lang="en-US" sz="1400" dirty="0" smtClean="0"/>
                        <a:t>Product A:under Cost Audit</a:t>
                      </a:r>
                    </a:p>
                    <a:p>
                      <a:pPr>
                        <a:buNone/>
                      </a:pPr>
                      <a:r>
                        <a:rPr lang="en-US" sz="1400" dirty="0" smtClean="0"/>
                        <a:t>Product B:Cost Audit is application but</a:t>
                      </a:r>
                    </a:p>
                    <a:p>
                      <a:pPr>
                        <a:buNone/>
                      </a:pPr>
                      <a:r>
                        <a:rPr lang="en-US" sz="1400" dirty="0" smtClean="0"/>
                        <a:t>Consumed exclusively for production of</a:t>
                      </a:r>
                    </a:p>
                    <a:p>
                      <a:pPr>
                        <a:buNone/>
                      </a:pPr>
                      <a:r>
                        <a:rPr lang="en-US" sz="1400" dirty="0" smtClean="0"/>
                        <a:t>Product A</a:t>
                      </a:r>
                    </a:p>
                    <a:p>
                      <a:pPr>
                        <a:buNone/>
                      </a:pPr>
                      <a:r>
                        <a:rPr lang="en-US" sz="1400" dirty="0" smtClean="0"/>
                        <a:t>Own Generation of Electricity:100</a:t>
                      </a:r>
                    </a:p>
                    <a:p>
                      <a:pPr>
                        <a:buNone/>
                      </a:pPr>
                      <a:r>
                        <a:rPr lang="en-US" sz="1400" dirty="0" smtClean="0"/>
                        <a:t>Consumed for production of Product A and B</a:t>
                      </a:r>
                    </a:p>
                    <a:p>
                      <a:endParaRPr lang="en-US" sz="1400" dirty="0"/>
                    </a:p>
                  </a:txBody>
                  <a:tcPr marL="83326" marR="83326"/>
                </a:tc>
                <a:tc>
                  <a:txBody>
                    <a:bodyPr/>
                    <a:lstStyle/>
                    <a:p>
                      <a:r>
                        <a:rPr lang="en-US" sz="1400" dirty="0" smtClean="0"/>
                        <a:t>Cost Audit Report to be filed for product A. No Separate cost audit report for Product B.</a:t>
                      </a:r>
                    </a:p>
                    <a:p>
                      <a:r>
                        <a:rPr lang="en-US" sz="1400" dirty="0" smtClean="0"/>
                        <a:t>No compliance Report to be filed</a:t>
                      </a:r>
                    </a:p>
                    <a:p>
                      <a:endParaRPr lang="en-US" sz="1400" dirty="0"/>
                    </a:p>
                  </a:txBody>
                  <a:tcPr marL="83326" marR="83326"/>
                </a:tc>
              </a:tr>
              <a:tr h="370840">
                <a:tc>
                  <a:txBody>
                    <a:bodyPr/>
                    <a:lstStyle/>
                    <a:p>
                      <a:r>
                        <a:rPr lang="en-US" sz="1400" dirty="0" smtClean="0"/>
                        <a:t>Product A:Under cost Audit</a:t>
                      </a:r>
                    </a:p>
                    <a:p>
                      <a:r>
                        <a:rPr lang="en-US" sz="1400" dirty="0" smtClean="0"/>
                        <a:t>Product B:Cost Audit  is applicable but </a:t>
                      </a:r>
                    </a:p>
                    <a:p>
                      <a:r>
                        <a:rPr lang="en-US" sz="1400" dirty="0" smtClean="0"/>
                        <a:t>Consumed exclusively for production of Product A</a:t>
                      </a:r>
                    </a:p>
                    <a:p>
                      <a:r>
                        <a:rPr lang="en-US" sz="1400" dirty="0" smtClean="0"/>
                        <a:t>Own  Generation of Electricity :</a:t>
                      </a:r>
                    </a:p>
                    <a:p>
                      <a:r>
                        <a:rPr lang="en-US" sz="1400" dirty="0" smtClean="0"/>
                        <a:t>Generating Plant deemed to be captive  generating  plant as per Electricity Rules and part of generation is sold outside.</a:t>
                      </a:r>
                    </a:p>
                    <a:p>
                      <a:endParaRPr lang="en-US" sz="1400" dirty="0"/>
                    </a:p>
                  </a:txBody>
                  <a:tcPr marL="83326" marR="83326"/>
                </a:tc>
                <a:tc>
                  <a:txBody>
                    <a:bodyPr/>
                    <a:lstStyle/>
                    <a:p>
                      <a:r>
                        <a:rPr lang="en-US" sz="1400" dirty="0" smtClean="0"/>
                        <a:t>Cost Audit Report to be filed for Product A.</a:t>
                      </a:r>
                    </a:p>
                    <a:p>
                      <a:r>
                        <a:rPr lang="en-US" sz="1400" dirty="0" smtClean="0"/>
                        <a:t>No separate cost Audit Report  for Product B</a:t>
                      </a:r>
                    </a:p>
                    <a:p>
                      <a:r>
                        <a:rPr lang="en-US" sz="1400" dirty="0" smtClean="0"/>
                        <a:t>Compliance Report to be filed for the Company as a whole</a:t>
                      </a:r>
                    </a:p>
                    <a:p>
                      <a:endParaRPr lang="en-US" sz="1400" dirty="0"/>
                    </a:p>
                  </a:txBody>
                  <a:tcPr marL="83326" marR="83326"/>
                </a:tc>
              </a:tr>
            </a:tbl>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Compliance Report &amp; Cost Audit Report</a:t>
            </a:r>
            <a:endParaRPr lang="en-US" dirty="0"/>
          </a:p>
        </p:txBody>
      </p:sp>
      <p:graphicFrame>
        <p:nvGraphicFramePr>
          <p:cNvPr id="4" name="Content Placeholder 3"/>
          <p:cNvGraphicFramePr>
            <a:graphicFrameLocks noGrp="1"/>
          </p:cNvGraphicFramePr>
          <p:nvPr>
            <p:ph idx="1"/>
          </p:nvPr>
        </p:nvGraphicFramePr>
        <p:xfrm>
          <a:off x="1143000" y="1524000"/>
          <a:ext cx="7772400" cy="5029200"/>
        </p:xfrm>
        <a:graphic>
          <a:graphicData uri="http://schemas.openxmlformats.org/drawingml/2006/table">
            <a:tbl>
              <a:tblPr firstRow="1" bandRow="1">
                <a:tableStyleId>{5C22544A-7EE6-4342-B048-85BDC9FD1C3A}</a:tableStyleId>
              </a:tblPr>
              <a:tblGrid>
                <a:gridCol w="3886200"/>
                <a:gridCol w="3886200"/>
              </a:tblGrid>
              <a:tr h="2345336">
                <a:tc>
                  <a:txBody>
                    <a:bodyPr/>
                    <a:lstStyle/>
                    <a:p>
                      <a:r>
                        <a:rPr lang="en-US" dirty="0" smtClean="0"/>
                        <a:t>Product A: Under Cost Audit</a:t>
                      </a:r>
                    </a:p>
                    <a:p>
                      <a:r>
                        <a:rPr lang="en-US" dirty="0" smtClean="0"/>
                        <a:t>Product B:</a:t>
                      </a:r>
                      <a:r>
                        <a:rPr lang="en-US" baseline="0" dirty="0" smtClean="0"/>
                        <a:t> </a:t>
                      </a:r>
                      <a:r>
                        <a:rPr lang="en-US" dirty="0" smtClean="0"/>
                        <a:t>Under Cost Audit</a:t>
                      </a:r>
                    </a:p>
                    <a:p>
                      <a:r>
                        <a:rPr lang="en-US" dirty="0" smtClean="0"/>
                        <a:t>Own</a:t>
                      </a:r>
                      <a:r>
                        <a:rPr lang="en-US" baseline="0" dirty="0" smtClean="0"/>
                        <a:t> Generation  of Electricity :</a:t>
                      </a:r>
                    </a:p>
                    <a:p>
                      <a:r>
                        <a:rPr lang="en-US" baseline="0" dirty="0" smtClean="0"/>
                        <a:t>Generating plant is not a captive generating plant as per Electricity Rules.</a:t>
                      </a:r>
                      <a:endParaRPr lang="en-US" dirty="0"/>
                    </a:p>
                  </a:txBody>
                  <a:tcPr/>
                </a:tc>
                <a:tc>
                  <a:txBody>
                    <a:bodyPr/>
                    <a:lstStyle/>
                    <a:p>
                      <a:r>
                        <a:rPr lang="en-US" dirty="0" smtClean="0"/>
                        <a:t>Cost Audit Report to be filed for</a:t>
                      </a:r>
                    </a:p>
                    <a:p>
                      <a:r>
                        <a:rPr lang="en-US" dirty="0" smtClean="0"/>
                        <a:t>Product</a:t>
                      </a:r>
                      <a:r>
                        <a:rPr lang="en-US" baseline="0" dirty="0" smtClean="0"/>
                        <a:t> A, Product B and Electricity</a:t>
                      </a:r>
                    </a:p>
                    <a:p>
                      <a:r>
                        <a:rPr lang="en-US" baseline="0" dirty="0" smtClean="0"/>
                        <a:t>Generation Activity.</a:t>
                      </a:r>
                    </a:p>
                    <a:p>
                      <a:r>
                        <a:rPr lang="en-US" baseline="0" dirty="0" smtClean="0"/>
                        <a:t>No compliance report to be filed.</a:t>
                      </a:r>
                    </a:p>
                    <a:p>
                      <a:endParaRPr lang="en-US" baseline="0" dirty="0" smtClean="0"/>
                    </a:p>
                  </a:txBody>
                  <a:tcPr/>
                </a:tc>
              </a:tr>
              <a:tr h="2683864">
                <a:tc>
                  <a:txBody>
                    <a:bodyPr/>
                    <a:lstStyle/>
                    <a:p>
                      <a:r>
                        <a:rPr lang="en-US" dirty="0" smtClean="0"/>
                        <a:t>Product A: Under Cost Audit</a:t>
                      </a:r>
                    </a:p>
                    <a:p>
                      <a:r>
                        <a:rPr lang="en-US" dirty="0" smtClean="0"/>
                        <a:t>Product B:</a:t>
                      </a:r>
                      <a:r>
                        <a:rPr lang="en-US" baseline="0" dirty="0" smtClean="0"/>
                        <a:t> Not </a:t>
                      </a:r>
                      <a:r>
                        <a:rPr lang="en-US" dirty="0" smtClean="0"/>
                        <a:t>Under Cost Audit</a:t>
                      </a:r>
                    </a:p>
                    <a:p>
                      <a:r>
                        <a:rPr lang="en-US" dirty="0" smtClean="0"/>
                        <a:t>Own</a:t>
                      </a:r>
                      <a:r>
                        <a:rPr lang="en-US" baseline="0" dirty="0" smtClean="0"/>
                        <a:t> Generation  of Electricity :</a:t>
                      </a:r>
                    </a:p>
                    <a:p>
                      <a:r>
                        <a:rPr lang="en-US" baseline="0" dirty="0" smtClean="0"/>
                        <a:t>Generating plant is not a captive generating plant as per Electricity Rules.</a:t>
                      </a:r>
                      <a:endParaRPr lang="en-US" dirty="0" smtClean="0"/>
                    </a:p>
                    <a:p>
                      <a:endParaRPr lang="en-US" dirty="0"/>
                    </a:p>
                  </a:txBody>
                  <a:tcPr/>
                </a:tc>
                <a:tc>
                  <a:txBody>
                    <a:bodyPr/>
                    <a:lstStyle/>
                    <a:p>
                      <a:r>
                        <a:rPr lang="en-US" dirty="0" smtClean="0"/>
                        <a:t>Cost Audit Report to be filed for Product A and Electricity Generation Activity.</a:t>
                      </a:r>
                    </a:p>
                    <a:p>
                      <a:r>
                        <a:rPr lang="en-US" dirty="0" smtClean="0"/>
                        <a:t>Compliance report to be filed for company as a whole.</a:t>
                      </a:r>
                      <a:endParaRPr lang="en-US" dirty="0"/>
                    </a:p>
                  </a:txBody>
                  <a:tcPr/>
                </a:tc>
              </a:tr>
            </a:tbl>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FAQs</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Whether  separate Form 23C is required to be filed by a company having two or more different types of products covered under Cost Audit?</a:t>
            </a:r>
          </a:p>
          <a:p>
            <a:pPr>
              <a:buFont typeface="Wingdings" pitchFamily="2" charset="2"/>
              <a:buChar char="Ø"/>
            </a:pPr>
            <a:r>
              <a:rPr lang="en-US" dirty="0" smtClean="0"/>
              <a:t>The company would be required to file individual Form 23C for each product under cost audit even if the same auditor is appointed for all the products.</a:t>
            </a:r>
          </a:p>
          <a:p>
            <a:pPr>
              <a:buNone/>
            </a:pPr>
            <a:r>
              <a:rPr lang="en-US" b="1" dirty="0" smtClean="0"/>
              <a:t>Whether there is any sequence of filing compliance report and cost audit report for a company which is required to file both?</a:t>
            </a:r>
          </a:p>
          <a:p>
            <a:pPr>
              <a:buFont typeface="Wingdings" pitchFamily="2" charset="2"/>
              <a:buChar char="Ø"/>
            </a:pPr>
            <a:r>
              <a:rPr lang="en-US" dirty="0" smtClean="0"/>
              <a:t>Compliance Report and Cost Audit Report are mutually exclusive to each other and it does not make any difference as to which report is submitted first. </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FAQ,s</a:t>
            </a:r>
            <a:endParaRPr lang="en-US" dirty="0"/>
          </a:p>
        </p:txBody>
      </p:sp>
      <p:sp>
        <p:nvSpPr>
          <p:cNvPr id="3" name="Content Placeholder 2"/>
          <p:cNvSpPr>
            <a:spLocks noGrp="1"/>
          </p:cNvSpPr>
          <p:nvPr>
            <p:ph idx="1"/>
          </p:nvPr>
        </p:nvSpPr>
        <p:spPr/>
        <p:txBody>
          <a:bodyPr>
            <a:normAutofit/>
          </a:bodyPr>
          <a:lstStyle/>
          <a:p>
            <a:pPr>
              <a:buNone/>
            </a:pPr>
            <a:r>
              <a:rPr lang="en-US" sz="2400" b="1" dirty="0" smtClean="0"/>
              <a:t>Can the same individual sign Compliance Report</a:t>
            </a:r>
          </a:p>
          <a:p>
            <a:pPr>
              <a:buNone/>
            </a:pPr>
            <a:r>
              <a:rPr lang="en-US" sz="2400" b="1" dirty="0" smtClean="0"/>
              <a:t>and/or Annexure to Cost Audit Report, if otherwise</a:t>
            </a:r>
          </a:p>
          <a:p>
            <a:pPr>
              <a:buNone/>
            </a:pPr>
            <a:r>
              <a:rPr lang="en-US" sz="2400" b="1" dirty="0" smtClean="0"/>
              <a:t>qualified?</a:t>
            </a:r>
          </a:p>
          <a:p>
            <a:pPr>
              <a:buFont typeface="Wingdings" pitchFamily="2" charset="2"/>
              <a:buChar char="§"/>
            </a:pPr>
            <a:r>
              <a:rPr lang="en-US" sz="2400" dirty="0" smtClean="0"/>
              <a:t>Company Secretary of a company who is also a Cost Accountant. ?</a:t>
            </a:r>
          </a:p>
          <a:p>
            <a:pPr>
              <a:buFont typeface="Wingdings" pitchFamily="2" charset="2"/>
              <a:buChar char="§"/>
            </a:pPr>
            <a:r>
              <a:rPr lang="en-US" sz="2400" dirty="0" smtClean="0"/>
              <a:t>Director of a company who is also a cost accountant signing as Director as well as Cost Accountant. ?</a:t>
            </a:r>
          </a:p>
          <a:p>
            <a:pPr>
              <a:buFont typeface="Wingdings" pitchFamily="2" charset="2"/>
              <a:buChar char="Ø"/>
            </a:pPr>
            <a:r>
              <a:rPr lang="en-US" sz="2400" dirty="0" smtClean="0"/>
              <a:t>The same individual cannot sign the same report in two different capacities.</a:t>
            </a:r>
            <a:endParaRPr lang="en-US" sz="24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FAQ,s</a:t>
            </a:r>
            <a:endParaRPr lang="en-US" dirty="0"/>
          </a:p>
        </p:txBody>
      </p:sp>
      <p:sp>
        <p:nvSpPr>
          <p:cNvPr id="3" name="Content Placeholder 2"/>
          <p:cNvSpPr>
            <a:spLocks noGrp="1"/>
          </p:cNvSpPr>
          <p:nvPr>
            <p:ph idx="1"/>
          </p:nvPr>
        </p:nvSpPr>
        <p:spPr/>
        <p:txBody>
          <a:bodyPr>
            <a:noAutofit/>
          </a:bodyPr>
          <a:lstStyle/>
          <a:p>
            <a:pPr>
              <a:buNone/>
            </a:pPr>
            <a:r>
              <a:rPr lang="en-US" sz="2400" b="1" dirty="0" smtClean="0"/>
              <a:t>A Cost Accountant is in full time employment is also</a:t>
            </a:r>
          </a:p>
          <a:p>
            <a:pPr>
              <a:buNone/>
            </a:pPr>
            <a:r>
              <a:rPr lang="en-US" sz="2400" b="1" dirty="0" smtClean="0"/>
              <a:t>holding part time certificate of practice. Whether </a:t>
            </a:r>
          </a:p>
          <a:p>
            <a:pPr>
              <a:buNone/>
            </a:pPr>
            <a:r>
              <a:rPr lang="en-US" sz="2400" b="1" dirty="0" smtClean="0"/>
              <a:t>he can certify the compliance report of group</a:t>
            </a:r>
          </a:p>
          <a:p>
            <a:pPr>
              <a:buNone/>
            </a:pPr>
            <a:r>
              <a:rPr lang="en-US" sz="2400" b="1" dirty="0" smtClean="0"/>
              <a:t>companies and other companies?</a:t>
            </a:r>
          </a:p>
          <a:p>
            <a:pPr>
              <a:buNone/>
            </a:pPr>
            <a:r>
              <a:rPr lang="en-US" sz="2400" dirty="0" smtClean="0"/>
              <a:t>The Cost Accountant can certify the Compliance</a:t>
            </a:r>
          </a:p>
          <a:p>
            <a:pPr>
              <a:buNone/>
            </a:pPr>
            <a:r>
              <a:rPr lang="en-US" sz="2400" dirty="0" smtClean="0"/>
              <a:t>Report of the Company in which he is in full time</a:t>
            </a:r>
          </a:p>
          <a:p>
            <a:pPr>
              <a:buNone/>
            </a:pPr>
            <a:r>
              <a:rPr lang="en-US" sz="2400" dirty="0" smtClean="0"/>
              <a:t>employment. He cannot certify the compliance</a:t>
            </a:r>
          </a:p>
          <a:p>
            <a:pPr>
              <a:buNone/>
            </a:pPr>
            <a:r>
              <a:rPr lang="en-US" sz="2400" dirty="0" smtClean="0"/>
              <a:t>report of any other company within the same group</a:t>
            </a:r>
          </a:p>
          <a:p>
            <a:pPr>
              <a:buNone/>
            </a:pPr>
            <a:r>
              <a:rPr lang="en-US" sz="2400" dirty="0" smtClean="0"/>
              <a:t>or that of any other company.</a:t>
            </a:r>
            <a:endParaRPr lang="en-US" sz="24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Annexures</a:t>
            </a:r>
            <a:r>
              <a:rPr lang="en-US" dirty="0" smtClean="0"/>
              <a:t> to Cost Audit Report</a:t>
            </a:r>
            <a:endParaRPr lang="en-US" dirty="0"/>
          </a:p>
        </p:txBody>
      </p:sp>
      <p:sp>
        <p:nvSpPr>
          <p:cNvPr id="3" name="Content Placeholder 2"/>
          <p:cNvSpPr>
            <a:spLocks noGrp="1"/>
          </p:cNvSpPr>
          <p:nvPr>
            <p:ph idx="1"/>
          </p:nvPr>
        </p:nvSpPr>
        <p:spPr/>
        <p:txBody>
          <a:bodyPr>
            <a:normAutofit fontScale="55000" lnSpcReduction="20000"/>
          </a:bodyPr>
          <a:lstStyle/>
          <a:p>
            <a:r>
              <a:rPr lang="en-US" sz="4500" dirty="0" smtClean="0"/>
              <a:t>Annexure 1 General Information</a:t>
            </a:r>
          </a:p>
          <a:p>
            <a:pPr>
              <a:buNone/>
            </a:pPr>
            <a:r>
              <a:rPr lang="en-US" dirty="0" smtClean="0"/>
              <a:t>    1. CIN or GLN of the company</a:t>
            </a:r>
          </a:p>
          <a:p>
            <a:pPr>
              <a:buNone/>
            </a:pPr>
            <a:r>
              <a:rPr lang="en-US" dirty="0" smtClean="0"/>
              <a:t>    2. Name of the company</a:t>
            </a:r>
          </a:p>
          <a:p>
            <a:pPr>
              <a:buNone/>
            </a:pPr>
            <a:r>
              <a:rPr lang="en-US" dirty="0" smtClean="0"/>
              <a:t>    3. Registered office address</a:t>
            </a:r>
          </a:p>
          <a:p>
            <a:pPr>
              <a:buNone/>
            </a:pPr>
            <a:r>
              <a:rPr lang="en-US" dirty="0" smtClean="0"/>
              <a:t>    4. Corporate office address</a:t>
            </a:r>
          </a:p>
          <a:p>
            <a:pPr>
              <a:buNone/>
            </a:pPr>
            <a:r>
              <a:rPr lang="en-US" dirty="0" smtClean="0"/>
              <a:t>    5. E Mail address of the company</a:t>
            </a:r>
          </a:p>
          <a:p>
            <a:pPr>
              <a:buNone/>
            </a:pPr>
            <a:r>
              <a:rPr lang="en-US" dirty="0" smtClean="0"/>
              <a:t>    6. Company’s financial year to which  the  Cost Audit Report Relates</a:t>
            </a:r>
          </a:p>
          <a:p>
            <a:pPr>
              <a:buNone/>
            </a:pPr>
            <a:r>
              <a:rPr lang="en-US" dirty="0" smtClean="0"/>
              <a:t>    7. Name, address, membership number and e-mail address of the Cost auditor</a:t>
            </a:r>
          </a:p>
          <a:p>
            <a:pPr>
              <a:buNone/>
            </a:pPr>
            <a:r>
              <a:rPr lang="en-US" dirty="0" smtClean="0"/>
              <a:t>     8. SRN Number and date of Filing of Form 23C with the Central government</a:t>
            </a:r>
          </a:p>
          <a:p>
            <a:pPr>
              <a:buNone/>
            </a:pPr>
            <a:r>
              <a:rPr lang="en-US" dirty="0" smtClean="0"/>
              <a:t>     9. Date of Board of Directors meeting wherein the Annexure to the cost audit report were approved.</a:t>
            </a:r>
          </a:p>
          <a:p>
            <a:pPr>
              <a:buNone/>
            </a:pPr>
            <a:r>
              <a:rPr lang="en-US" dirty="0" smtClean="0"/>
              <a:t>     10. No. of Audit Committee meetings held by the company, and attended by the Cost Auditor during the year.</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Audit Report - Disclosures</a:t>
            </a:r>
            <a:endParaRPr lang="en-US" dirty="0"/>
          </a:p>
        </p:txBody>
      </p:sp>
      <p:sp>
        <p:nvSpPr>
          <p:cNvPr id="3" name="Content Placeholder 2"/>
          <p:cNvSpPr>
            <a:spLocks noGrp="1"/>
          </p:cNvSpPr>
          <p:nvPr>
            <p:ph idx="1"/>
          </p:nvPr>
        </p:nvSpPr>
        <p:spPr/>
        <p:txBody>
          <a:bodyPr>
            <a:normAutofit fontScale="47500" lnSpcReduction="20000"/>
          </a:bodyPr>
          <a:lstStyle/>
          <a:p>
            <a:r>
              <a:rPr lang="en-US" sz="5100" dirty="0" smtClean="0"/>
              <a:t>Annexure 2. </a:t>
            </a:r>
          </a:p>
          <a:p>
            <a:r>
              <a:rPr lang="en-US" sz="5100" dirty="0" smtClean="0"/>
              <a:t>Cost Accountant Policy </a:t>
            </a:r>
            <a:r>
              <a:rPr lang="en-US" dirty="0" smtClean="0"/>
              <a:t>covering, inter alia, the following areas:</a:t>
            </a:r>
          </a:p>
          <a:p>
            <a:r>
              <a:rPr lang="en-US" dirty="0" smtClean="0"/>
              <a:t>Identification of cost centres/cost objects and cost drivers.</a:t>
            </a:r>
          </a:p>
          <a:p>
            <a:r>
              <a:rPr lang="en-US" dirty="0" smtClean="0"/>
              <a:t>Accounting for material cost including packing materials, stores and spares etc.,employee cost , utilities and other relevant cost components.</a:t>
            </a:r>
          </a:p>
          <a:p>
            <a:r>
              <a:rPr lang="en-US" dirty="0" smtClean="0"/>
              <a:t>Accounting, allocation and absorption of overheads.</a:t>
            </a:r>
          </a:p>
          <a:p>
            <a:r>
              <a:rPr lang="en-US" dirty="0" smtClean="0"/>
              <a:t>Accounting for Depreciation/Amortization.</a:t>
            </a:r>
          </a:p>
          <a:p>
            <a:r>
              <a:rPr lang="en-US" dirty="0" smtClean="0"/>
              <a:t>Accounting for by-Products/joint- products, scarps, wastage etc.</a:t>
            </a:r>
          </a:p>
          <a:p>
            <a:r>
              <a:rPr lang="en-US" dirty="0" smtClean="0"/>
              <a:t>Basis for inventory valuation.</a:t>
            </a:r>
          </a:p>
          <a:p>
            <a:r>
              <a:rPr lang="en-US" dirty="0" smtClean="0"/>
              <a:t>Methodology for valuation of inter-unit /inter company and related party transactions.</a:t>
            </a:r>
          </a:p>
          <a:p>
            <a:r>
              <a:rPr lang="en-US" dirty="0" smtClean="0"/>
              <a:t>Treatment of abnormal and non-recurring costs including classification of other non-cost items.</a:t>
            </a:r>
          </a:p>
          <a:p>
            <a:r>
              <a:rPr lang="en-US" dirty="0" smtClean="0"/>
              <a:t>In case the company has adopted IFRS, variations(if any) in treatment of Cost accounting arising out of adoption of IFRS in Financial Accounting .</a:t>
            </a:r>
          </a:p>
          <a:p>
            <a:r>
              <a:rPr lang="en-US" dirty="0" smtClean="0"/>
              <a:t>Other relevant cost accounting policy adopted by the company.</a:t>
            </a:r>
          </a:p>
          <a:p>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458200" cy="762000"/>
          </a:xfrm>
        </p:spPr>
        <p:txBody>
          <a:bodyPr>
            <a:normAutofit fontScale="90000"/>
          </a:bodyPr>
          <a:lstStyle/>
          <a:p>
            <a:r>
              <a:rPr lang="en-US" sz="2000" b="1" dirty="0" smtClean="0"/>
              <a:t> </a:t>
            </a:r>
            <a:br>
              <a:rPr lang="en-US" sz="2000" b="1" dirty="0" smtClean="0"/>
            </a:br>
            <a:r>
              <a:rPr lang="en-US" sz="2000" b="1" dirty="0" smtClean="0"/>
              <a:t/>
            </a:r>
            <a:br>
              <a:rPr lang="en-US" sz="2000" b="1" dirty="0" smtClean="0"/>
            </a:br>
            <a:r>
              <a:rPr lang="en-US" sz="2200" b="1" dirty="0" smtClean="0"/>
              <a:t>Annexure 3  </a:t>
            </a:r>
            <a:r>
              <a:rPr lang="en-US" sz="2000" b="1" dirty="0" smtClean="0"/>
              <a:t>PRODUCT GROUP DETAILS (for the company </a:t>
            </a:r>
            <a:r>
              <a:rPr lang="en-US" sz="2200" b="1" dirty="0" smtClean="0"/>
              <a:t>as a whole)</a:t>
            </a:r>
            <a:r>
              <a:rPr lang="en-US" sz="3100" b="1" dirty="0" smtClean="0"/>
              <a:t>	</a:t>
            </a:r>
            <a:br>
              <a:rPr lang="en-US" sz="3100" b="1" dirty="0" smtClean="0"/>
            </a:br>
            <a:endParaRPr lang="en-US" dirty="0"/>
          </a:p>
        </p:txBody>
      </p:sp>
      <p:graphicFrame>
        <p:nvGraphicFramePr>
          <p:cNvPr id="4" name="Content Placeholder 3"/>
          <p:cNvGraphicFramePr>
            <a:graphicFrameLocks noGrp="1"/>
          </p:cNvGraphicFramePr>
          <p:nvPr>
            <p:ph idx="1"/>
          </p:nvPr>
        </p:nvGraphicFramePr>
        <p:xfrm>
          <a:off x="990600" y="591894"/>
          <a:ext cx="8153400" cy="6266106"/>
        </p:xfrm>
        <a:graphic>
          <a:graphicData uri="http://schemas.openxmlformats.org/drawingml/2006/table">
            <a:tbl>
              <a:tblPr firstRow="1" bandRow="1">
                <a:tableStyleId>{5C22544A-7EE6-4342-B048-85BDC9FD1C3A}</a:tableStyleId>
              </a:tblPr>
              <a:tblGrid>
                <a:gridCol w="577232"/>
                <a:gridCol w="2684128"/>
                <a:gridCol w="1630680"/>
                <a:gridCol w="1630680"/>
                <a:gridCol w="1630680"/>
              </a:tblGrid>
              <a:tr h="1402330">
                <a:tc>
                  <a:txBody>
                    <a:bodyPr/>
                    <a:lstStyle/>
                    <a:p>
                      <a:r>
                        <a:rPr lang="en-US" sz="1400" dirty="0" smtClean="0"/>
                        <a:t>Sno</a:t>
                      </a:r>
                      <a:r>
                        <a:rPr lang="en-US" dirty="0" smtClean="0"/>
                        <a: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baseline="0" dirty="0" smtClean="0">
                          <a:solidFill>
                            <a:schemeClr val="lt1"/>
                          </a:solidFill>
                          <a:latin typeface="+mn-lt"/>
                          <a:ea typeface="+mn-ea"/>
                          <a:cs typeface="+mn-cs"/>
                        </a:rPr>
                        <a:t>Name of each Product Group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baseline="0" dirty="0" smtClean="0">
                          <a:solidFill>
                            <a:schemeClr val="lt1"/>
                          </a:solidFill>
                          <a:latin typeface="+mn-lt"/>
                          <a:ea typeface="+mn-ea"/>
                          <a:cs typeface="+mn-cs"/>
                        </a:rPr>
                        <a:t>Names of Products/ Activities included in the Product Group</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kern="1200" baseline="0" dirty="0" smtClean="0">
                          <a:solidFill>
                            <a:schemeClr val="lt1"/>
                          </a:solidFill>
                          <a:latin typeface="+mn-lt"/>
                          <a:ea typeface="+mn-ea"/>
                          <a:cs typeface="+mn-cs"/>
                        </a:rPr>
                        <a:t>Net Sales (net of taxes, duties, etc.) (Rs. Lakh)</a:t>
                      </a:r>
                      <a:endParaRPr lang="en-US" sz="1800" b="1" kern="1200" baseline="0" dirty="0" smtClean="0">
                        <a:solidFill>
                          <a:schemeClr val="lt1"/>
                        </a:solidFill>
                        <a:latin typeface="+mn-lt"/>
                        <a:ea typeface="+mn-ea"/>
                        <a:cs typeface="+mn-cs"/>
                      </a:endParaRPr>
                    </a:p>
                  </a:txBody>
                  <a:tcPr/>
                </a:tc>
                <a:tc>
                  <a:txBody>
                    <a:bodyPr/>
                    <a:lstStyle/>
                    <a:p>
                      <a:r>
                        <a:rPr lang="en-US" sz="1600" b="1" kern="1200" baseline="0" dirty="0" smtClean="0">
                          <a:solidFill>
                            <a:schemeClr val="lt1"/>
                          </a:solidFill>
                          <a:latin typeface="+mn-lt"/>
                          <a:ea typeface="+mn-ea"/>
                          <a:cs typeface="+mn-cs"/>
                        </a:rPr>
                        <a:t>Covered under Cost Audit	</a:t>
                      </a:r>
                    </a:p>
                    <a:p>
                      <a:r>
                        <a:rPr lang="en-US" sz="1600" b="1" kern="1200" baseline="0" dirty="0" smtClean="0">
                          <a:solidFill>
                            <a:schemeClr val="lt1"/>
                          </a:solidFill>
                          <a:latin typeface="+mn-lt"/>
                          <a:ea typeface="+mn-ea"/>
                          <a:cs typeface="+mn-cs"/>
                        </a:rPr>
                        <a:t>(Yes/No)	</a:t>
                      </a:r>
                    </a:p>
                  </a:txBody>
                  <a:tcPr/>
                </a:tc>
              </a:tr>
              <a:tr h="341312">
                <a:tc>
                  <a:txBody>
                    <a:bodyPr/>
                    <a:lstStyle/>
                    <a:p>
                      <a:r>
                        <a:rPr lang="en-US" sz="1100" dirty="0" smtClean="0"/>
                        <a:t>A</a:t>
                      </a:r>
                      <a:endParaRPr lang="en-US" sz="1100" dirty="0"/>
                    </a:p>
                  </a:txBody>
                  <a:tcPr/>
                </a:tc>
                <a:tc>
                  <a:txBody>
                    <a:bodyPr/>
                    <a:lstStyle/>
                    <a:p>
                      <a:r>
                        <a:rPr lang="en-US" sz="1100" dirty="0" smtClean="0"/>
                        <a:t>Manufactured product groups</a:t>
                      </a:r>
                      <a:endParaRPr lang="en-US" sz="1100" dirty="0"/>
                    </a:p>
                  </a:txBody>
                  <a:tcPr/>
                </a:tc>
                <a:tc>
                  <a:txBody>
                    <a:bodyPr/>
                    <a:lstStyle/>
                    <a:p>
                      <a:endParaRPr lang="en-US" sz="1100"/>
                    </a:p>
                  </a:txBody>
                  <a:tcPr/>
                </a:tc>
                <a:tc>
                  <a:txBody>
                    <a:bodyPr/>
                    <a:lstStyle/>
                    <a:p>
                      <a:endParaRPr lang="en-US" sz="1400"/>
                    </a:p>
                  </a:txBody>
                  <a:tcPr/>
                </a:tc>
                <a:tc>
                  <a:txBody>
                    <a:bodyPr/>
                    <a:lstStyle/>
                    <a:p>
                      <a:endParaRPr lang="en-US" sz="1400"/>
                    </a:p>
                  </a:txBody>
                  <a:tcPr/>
                </a:tc>
              </a:tr>
              <a:tr h="341312">
                <a:tc>
                  <a:txBody>
                    <a:bodyPr/>
                    <a:lstStyle/>
                    <a:p>
                      <a:endParaRPr lang="en-US" sz="1100" dirty="0"/>
                    </a:p>
                  </a:txBody>
                  <a:tcPr/>
                </a:tc>
                <a:tc>
                  <a:txBody>
                    <a:bodyPr/>
                    <a:lstStyle/>
                    <a:p>
                      <a:pPr marL="342900" indent="-342900">
                        <a:buFont typeface="+mj-lt"/>
                        <a:buNone/>
                      </a:pPr>
                      <a:r>
                        <a:rPr lang="en-US" sz="1100" dirty="0" smtClean="0"/>
                        <a:t>1.</a:t>
                      </a:r>
                    </a:p>
                  </a:txBody>
                  <a:tcPr/>
                </a:tc>
                <a:tc>
                  <a:txBody>
                    <a:bodyPr/>
                    <a:lstStyle/>
                    <a:p>
                      <a:endParaRPr lang="en-US" sz="1100" dirty="0"/>
                    </a:p>
                  </a:txBody>
                  <a:tcPr/>
                </a:tc>
                <a:tc>
                  <a:txBody>
                    <a:bodyPr/>
                    <a:lstStyle/>
                    <a:p>
                      <a:endParaRPr lang="en-US" sz="1400" dirty="0"/>
                    </a:p>
                  </a:txBody>
                  <a:tcPr/>
                </a:tc>
                <a:tc>
                  <a:txBody>
                    <a:bodyPr/>
                    <a:lstStyle/>
                    <a:p>
                      <a:endParaRPr lang="en-US" sz="1400" dirty="0"/>
                    </a:p>
                  </a:txBody>
                  <a:tcPr/>
                </a:tc>
              </a:tr>
              <a:tr h="341312">
                <a:tc>
                  <a:txBody>
                    <a:bodyPr/>
                    <a:lstStyle/>
                    <a:p>
                      <a:endParaRPr lang="en-US" sz="1100" dirty="0"/>
                    </a:p>
                  </a:txBody>
                  <a:tcPr/>
                </a:tc>
                <a:tc>
                  <a:txBody>
                    <a:bodyPr/>
                    <a:lstStyle/>
                    <a:p>
                      <a:r>
                        <a:rPr lang="en-US" sz="1100" dirty="0" smtClean="0"/>
                        <a:t>2.</a:t>
                      </a:r>
                      <a:endParaRPr lang="en-US" sz="1100" dirty="0"/>
                    </a:p>
                  </a:txBody>
                  <a:tcPr/>
                </a:tc>
                <a:tc>
                  <a:txBody>
                    <a:bodyPr/>
                    <a:lstStyle/>
                    <a:p>
                      <a:endParaRPr lang="en-US" sz="1100"/>
                    </a:p>
                  </a:txBody>
                  <a:tcPr/>
                </a:tc>
                <a:tc>
                  <a:txBody>
                    <a:bodyPr/>
                    <a:lstStyle/>
                    <a:p>
                      <a:endParaRPr lang="en-US" sz="1400"/>
                    </a:p>
                  </a:txBody>
                  <a:tcPr/>
                </a:tc>
                <a:tc>
                  <a:txBody>
                    <a:bodyPr/>
                    <a:lstStyle/>
                    <a:p>
                      <a:endParaRPr lang="en-US" sz="1400"/>
                    </a:p>
                  </a:txBody>
                  <a:tcPr/>
                </a:tc>
              </a:tr>
              <a:tr h="341312">
                <a:tc>
                  <a:txBody>
                    <a:bodyPr/>
                    <a:lstStyle/>
                    <a:p>
                      <a:endParaRPr lang="en-US" sz="1100" dirty="0"/>
                    </a:p>
                  </a:txBody>
                  <a:tcPr/>
                </a:tc>
                <a:tc>
                  <a:txBody>
                    <a:bodyPr/>
                    <a:lstStyle/>
                    <a:p>
                      <a:r>
                        <a:rPr lang="en-US" sz="1100" dirty="0" smtClean="0"/>
                        <a:t>Sub Total(A)</a:t>
                      </a:r>
                      <a:endParaRPr lang="en-US" sz="1100" dirty="0"/>
                    </a:p>
                  </a:txBody>
                  <a:tcPr/>
                </a:tc>
                <a:tc>
                  <a:txBody>
                    <a:bodyPr/>
                    <a:lstStyle/>
                    <a:p>
                      <a:endParaRPr lang="en-US" sz="1100"/>
                    </a:p>
                  </a:txBody>
                  <a:tcPr/>
                </a:tc>
                <a:tc>
                  <a:txBody>
                    <a:bodyPr/>
                    <a:lstStyle/>
                    <a:p>
                      <a:endParaRPr lang="en-US" sz="1400"/>
                    </a:p>
                  </a:txBody>
                  <a:tcPr/>
                </a:tc>
                <a:tc>
                  <a:txBody>
                    <a:bodyPr/>
                    <a:lstStyle/>
                    <a:p>
                      <a:endParaRPr lang="en-US" sz="1400"/>
                    </a:p>
                  </a:txBody>
                  <a:tcPr/>
                </a:tc>
              </a:tr>
              <a:tr h="341312">
                <a:tc>
                  <a:txBody>
                    <a:bodyPr/>
                    <a:lstStyle/>
                    <a:p>
                      <a:r>
                        <a:rPr lang="en-US" sz="1100" dirty="0" smtClean="0"/>
                        <a:t>B</a:t>
                      </a:r>
                      <a:endParaRPr lang="en-US" sz="1100" dirty="0"/>
                    </a:p>
                  </a:txBody>
                  <a:tcPr/>
                </a:tc>
                <a:tc>
                  <a:txBody>
                    <a:bodyPr/>
                    <a:lstStyle/>
                    <a:p>
                      <a:r>
                        <a:rPr lang="en-US" sz="1100" dirty="0" smtClean="0"/>
                        <a:t>Services Group</a:t>
                      </a:r>
                      <a:endParaRPr lang="en-US" sz="1100" dirty="0"/>
                    </a:p>
                  </a:txBody>
                  <a:tcPr/>
                </a:tc>
                <a:tc>
                  <a:txBody>
                    <a:bodyPr/>
                    <a:lstStyle/>
                    <a:p>
                      <a:endParaRPr lang="en-US" sz="1100"/>
                    </a:p>
                  </a:txBody>
                  <a:tcPr/>
                </a:tc>
                <a:tc>
                  <a:txBody>
                    <a:bodyPr/>
                    <a:lstStyle/>
                    <a:p>
                      <a:endParaRPr lang="en-US" sz="1400"/>
                    </a:p>
                  </a:txBody>
                  <a:tcPr/>
                </a:tc>
                <a:tc>
                  <a:txBody>
                    <a:bodyPr/>
                    <a:lstStyle/>
                    <a:p>
                      <a:endParaRPr lang="en-US" sz="1400"/>
                    </a:p>
                  </a:txBody>
                  <a:tcPr/>
                </a:tc>
              </a:tr>
              <a:tr h="341312">
                <a:tc>
                  <a:txBody>
                    <a:bodyPr/>
                    <a:lstStyle/>
                    <a:p>
                      <a:endParaRPr lang="en-US" sz="1100"/>
                    </a:p>
                  </a:txBody>
                  <a:tcPr/>
                </a:tc>
                <a:tc>
                  <a:txBody>
                    <a:bodyPr/>
                    <a:lstStyle/>
                    <a:p>
                      <a:r>
                        <a:rPr lang="en-US" sz="1100" dirty="0" smtClean="0"/>
                        <a:t>1.</a:t>
                      </a:r>
                      <a:endParaRPr lang="en-US" sz="1100" dirty="0"/>
                    </a:p>
                  </a:txBody>
                  <a:tcPr/>
                </a:tc>
                <a:tc>
                  <a:txBody>
                    <a:bodyPr/>
                    <a:lstStyle/>
                    <a:p>
                      <a:endParaRPr lang="en-US" sz="1100"/>
                    </a:p>
                  </a:txBody>
                  <a:tcPr/>
                </a:tc>
                <a:tc>
                  <a:txBody>
                    <a:bodyPr/>
                    <a:lstStyle/>
                    <a:p>
                      <a:endParaRPr lang="en-US" sz="1400"/>
                    </a:p>
                  </a:txBody>
                  <a:tcPr/>
                </a:tc>
                <a:tc>
                  <a:txBody>
                    <a:bodyPr/>
                    <a:lstStyle/>
                    <a:p>
                      <a:endParaRPr lang="en-US" sz="1400"/>
                    </a:p>
                  </a:txBody>
                  <a:tcPr/>
                </a:tc>
              </a:tr>
              <a:tr h="341312">
                <a:tc>
                  <a:txBody>
                    <a:bodyPr/>
                    <a:lstStyle/>
                    <a:p>
                      <a:endParaRPr lang="en-US" sz="1100"/>
                    </a:p>
                  </a:txBody>
                  <a:tcPr/>
                </a:tc>
                <a:tc>
                  <a:txBody>
                    <a:bodyPr/>
                    <a:lstStyle/>
                    <a:p>
                      <a:r>
                        <a:rPr lang="en-US" sz="1100" dirty="0" smtClean="0"/>
                        <a:t>2.</a:t>
                      </a:r>
                      <a:endParaRPr lang="en-US" sz="1100" dirty="0"/>
                    </a:p>
                  </a:txBody>
                  <a:tcPr/>
                </a:tc>
                <a:tc>
                  <a:txBody>
                    <a:bodyPr/>
                    <a:lstStyle/>
                    <a:p>
                      <a:endParaRPr lang="en-US" sz="1100" dirty="0"/>
                    </a:p>
                  </a:txBody>
                  <a:tcPr/>
                </a:tc>
                <a:tc>
                  <a:txBody>
                    <a:bodyPr/>
                    <a:lstStyle/>
                    <a:p>
                      <a:endParaRPr lang="en-US" sz="1400"/>
                    </a:p>
                  </a:txBody>
                  <a:tcPr/>
                </a:tc>
                <a:tc>
                  <a:txBody>
                    <a:bodyPr/>
                    <a:lstStyle/>
                    <a:p>
                      <a:endParaRPr lang="en-US" sz="1400"/>
                    </a:p>
                  </a:txBody>
                  <a:tcPr/>
                </a:tc>
              </a:tr>
              <a:tr h="341312">
                <a:tc>
                  <a:txBody>
                    <a:bodyPr/>
                    <a:lstStyle/>
                    <a:p>
                      <a:endParaRPr lang="en-US" sz="110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Sub Total(A)</a:t>
                      </a:r>
                    </a:p>
                  </a:txBody>
                  <a:tcPr/>
                </a:tc>
                <a:tc>
                  <a:txBody>
                    <a:bodyPr/>
                    <a:lstStyle/>
                    <a:p>
                      <a:endParaRPr lang="en-US" sz="1100"/>
                    </a:p>
                  </a:txBody>
                  <a:tcPr/>
                </a:tc>
                <a:tc>
                  <a:txBody>
                    <a:bodyPr/>
                    <a:lstStyle/>
                    <a:p>
                      <a:endParaRPr lang="en-US" sz="1400"/>
                    </a:p>
                  </a:txBody>
                  <a:tcPr/>
                </a:tc>
                <a:tc>
                  <a:txBody>
                    <a:bodyPr/>
                    <a:lstStyle/>
                    <a:p>
                      <a:endParaRPr lang="en-US" sz="1400"/>
                    </a:p>
                  </a:txBody>
                  <a:tcPr/>
                </a:tc>
              </a:tr>
              <a:tr h="341312">
                <a:tc>
                  <a:txBody>
                    <a:bodyPr/>
                    <a:lstStyle/>
                    <a:p>
                      <a:r>
                        <a:rPr lang="en-US" sz="1100" dirty="0" smtClean="0"/>
                        <a:t>C </a:t>
                      </a:r>
                      <a:endParaRPr lang="en-US" sz="1100" dirty="0"/>
                    </a:p>
                  </a:txBody>
                  <a:tcPr/>
                </a:tc>
                <a:tc>
                  <a:txBody>
                    <a:bodyPr/>
                    <a:lstStyle/>
                    <a:p>
                      <a:r>
                        <a:rPr lang="en-US" sz="1100" dirty="0" smtClean="0"/>
                        <a:t>Trading Activities(product</a:t>
                      </a:r>
                      <a:r>
                        <a:rPr lang="en-US" sz="1100" baseline="0" dirty="0" smtClean="0"/>
                        <a:t>  Group-wise)</a:t>
                      </a:r>
                      <a:endParaRPr lang="en-US" sz="1100" dirty="0"/>
                    </a:p>
                  </a:txBody>
                  <a:tcPr/>
                </a:tc>
                <a:tc>
                  <a:txBody>
                    <a:bodyPr/>
                    <a:lstStyle/>
                    <a:p>
                      <a:endParaRPr lang="en-US" sz="1100"/>
                    </a:p>
                  </a:txBody>
                  <a:tcPr/>
                </a:tc>
                <a:tc>
                  <a:txBody>
                    <a:bodyPr/>
                    <a:lstStyle/>
                    <a:p>
                      <a:endParaRPr lang="en-US" sz="1400"/>
                    </a:p>
                  </a:txBody>
                  <a:tcPr/>
                </a:tc>
                <a:tc>
                  <a:txBody>
                    <a:bodyPr/>
                    <a:lstStyle/>
                    <a:p>
                      <a:endParaRPr lang="en-US" sz="1400"/>
                    </a:p>
                  </a:txBody>
                  <a:tcPr/>
                </a:tc>
              </a:tr>
              <a:tr h="341312">
                <a:tc>
                  <a:txBody>
                    <a:bodyPr/>
                    <a:lstStyle/>
                    <a:p>
                      <a:endParaRPr lang="en-US" sz="1100"/>
                    </a:p>
                  </a:txBody>
                  <a:tcPr/>
                </a:tc>
                <a:tc>
                  <a:txBody>
                    <a:bodyPr/>
                    <a:lstStyle/>
                    <a:p>
                      <a:r>
                        <a:rPr lang="en-US" sz="1100" dirty="0" smtClean="0"/>
                        <a:t>1.</a:t>
                      </a:r>
                      <a:endParaRPr lang="en-US" sz="1100" dirty="0"/>
                    </a:p>
                  </a:txBody>
                  <a:tcPr/>
                </a:tc>
                <a:tc>
                  <a:txBody>
                    <a:bodyPr/>
                    <a:lstStyle/>
                    <a:p>
                      <a:endParaRPr lang="en-US" sz="1100"/>
                    </a:p>
                  </a:txBody>
                  <a:tcPr/>
                </a:tc>
                <a:tc>
                  <a:txBody>
                    <a:bodyPr/>
                    <a:lstStyle/>
                    <a:p>
                      <a:endParaRPr lang="en-US" sz="1400"/>
                    </a:p>
                  </a:txBody>
                  <a:tcPr/>
                </a:tc>
                <a:tc>
                  <a:txBody>
                    <a:bodyPr/>
                    <a:lstStyle/>
                    <a:p>
                      <a:endParaRPr lang="en-US" sz="1400"/>
                    </a:p>
                  </a:txBody>
                  <a:tcPr/>
                </a:tc>
              </a:tr>
              <a:tr h="341312">
                <a:tc>
                  <a:txBody>
                    <a:bodyPr/>
                    <a:lstStyle/>
                    <a:p>
                      <a:endParaRPr lang="en-US" sz="1100"/>
                    </a:p>
                  </a:txBody>
                  <a:tcPr/>
                </a:tc>
                <a:tc>
                  <a:txBody>
                    <a:bodyPr/>
                    <a:lstStyle/>
                    <a:p>
                      <a:r>
                        <a:rPr lang="en-US" sz="1100" dirty="0" smtClean="0"/>
                        <a:t>2.</a:t>
                      </a:r>
                      <a:endParaRPr lang="en-US" sz="1100" dirty="0"/>
                    </a:p>
                  </a:txBody>
                  <a:tcPr/>
                </a:tc>
                <a:tc>
                  <a:txBody>
                    <a:bodyPr/>
                    <a:lstStyle/>
                    <a:p>
                      <a:endParaRPr lang="en-US" sz="1100"/>
                    </a:p>
                  </a:txBody>
                  <a:tcPr/>
                </a:tc>
                <a:tc>
                  <a:txBody>
                    <a:bodyPr/>
                    <a:lstStyle/>
                    <a:p>
                      <a:endParaRPr lang="en-US" sz="1400"/>
                    </a:p>
                  </a:txBody>
                  <a:tcPr/>
                </a:tc>
                <a:tc>
                  <a:txBody>
                    <a:bodyPr/>
                    <a:lstStyle/>
                    <a:p>
                      <a:endParaRPr lang="en-US" sz="1400"/>
                    </a:p>
                  </a:txBody>
                  <a:tcPr/>
                </a:tc>
              </a:tr>
              <a:tr h="341312">
                <a:tc>
                  <a:txBody>
                    <a:bodyPr/>
                    <a:lstStyle/>
                    <a:p>
                      <a:endParaRPr lang="en-US" sz="110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Sub Total(A)</a:t>
                      </a:r>
                    </a:p>
                  </a:txBody>
                  <a:tcPr/>
                </a:tc>
                <a:tc>
                  <a:txBody>
                    <a:bodyPr/>
                    <a:lstStyle/>
                    <a:p>
                      <a:endParaRPr lang="en-US" sz="1100"/>
                    </a:p>
                  </a:txBody>
                  <a:tcPr/>
                </a:tc>
                <a:tc>
                  <a:txBody>
                    <a:bodyPr/>
                    <a:lstStyle/>
                    <a:p>
                      <a:endParaRPr lang="en-US" sz="1400"/>
                    </a:p>
                  </a:txBody>
                  <a:tcPr/>
                </a:tc>
                <a:tc>
                  <a:txBody>
                    <a:bodyPr/>
                    <a:lstStyle/>
                    <a:p>
                      <a:endParaRPr lang="en-US" sz="1400"/>
                    </a:p>
                  </a:txBody>
                  <a:tcPr/>
                </a:tc>
              </a:tr>
              <a:tr h="341312">
                <a:tc>
                  <a:txBody>
                    <a:bodyPr/>
                    <a:lstStyle/>
                    <a:p>
                      <a:r>
                        <a:rPr lang="en-US" sz="1100" dirty="0" smtClean="0"/>
                        <a:t>D</a:t>
                      </a:r>
                      <a:endParaRPr lang="en-US" sz="1100" dirty="0"/>
                    </a:p>
                  </a:txBody>
                  <a:tcPr/>
                </a:tc>
                <a:tc>
                  <a:txBody>
                    <a:bodyPr/>
                    <a:lstStyle/>
                    <a:p>
                      <a:r>
                        <a:rPr lang="en-US" sz="1100" dirty="0" smtClean="0"/>
                        <a:t>Other Incomes</a:t>
                      </a:r>
                      <a:endParaRPr lang="en-US" sz="1100" dirty="0"/>
                    </a:p>
                  </a:txBody>
                  <a:tcPr/>
                </a:tc>
                <a:tc>
                  <a:txBody>
                    <a:bodyPr/>
                    <a:lstStyle/>
                    <a:p>
                      <a:endParaRPr lang="en-US" sz="1100"/>
                    </a:p>
                  </a:txBody>
                  <a:tcPr/>
                </a:tc>
                <a:tc>
                  <a:txBody>
                    <a:bodyPr/>
                    <a:lstStyle/>
                    <a:p>
                      <a:endParaRPr lang="en-US" sz="1400"/>
                    </a:p>
                  </a:txBody>
                  <a:tcPr/>
                </a:tc>
                <a:tc>
                  <a:txBody>
                    <a:bodyPr/>
                    <a:lstStyle/>
                    <a:p>
                      <a:endParaRPr lang="en-US" sz="1400"/>
                    </a:p>
                  </a:txBody>
                  <a:tcPr/>
                </a:tc>
              </a:tr>
              <a:tr h="409013">
                <a:tc>
                  <a:txBody>
                    <a:bodyPr/>
                    <a:lstStyle/>
                    <a:p>
                      <a:r>
                        <a:rPr lang="en-US" sz="1100" dirty="0" smtClean="0"/>
                        <a:t>E</a:t>
                      </a:r>
                      <a:endParaRPr lang="en-US" sz="1100" dirty="0"/>
                    </a:p>
                  </a:txBody>
                  <a:tcPr/>
                </a:tc>
                <a:tc>
                  <a:txBody>
                    <a:bodyPr/>
                    <a:lstStyle/>
                    <a:p>
                      <a:r>
                        <a:rPr lang="en-US" sz="1100" dirty="0" smtClean="0"/>
                        <a:t>Total Income as</a:t>
                      </a:r>
                      <a:r>
                        <a:rPr lang="en-US" sz="1100" baseline="0" dirty="0" smtClean="0"/>
                        <a:t> per Audited Annual Report(A+B+C+D)</a:t>
                      </a:r>
                      <a:endParaRPr lang="en-US" sz="1100" dirty="0"/>
                    </a:p>
                  </a:txBody>
                  <a:tcPr/>
                </a:tc>
                <a:tc>
                  <a:txBody>
                    <a:bodyPr/>
                    <a:lstStyle/>
                    <a:p>
                      <a:endParaRPr lang="en-US" sz="1100" dirty="0"/>
                    </a:p>
                  </a:txBody>
                  <a:tcPr/>
                </a:tc>
                <a:tc>
                  <a:txBody>
                    <a:bodyPr/>
                    <a:lstStyle/>
                    <a:p>
                      <a:endParaRPr lang="en-US" sz="1400" dirty="0"/>
                    </a:p>
                  </a:txBody>
                  <a:tcPr/>
                </a:tc>
                <a:tc>
                  <a:txBody>
                    <a:bodyPr/>
                    <a:lstStyle/>
                    <a:p>
                      <a:endParaRPr lang="en-US" sz="1400" dirty="0"/>
                    </a:p>
                  </a:txBody>
                  <a:tcPr/>
                </a:tc>
              </a:tr>
            </a:tbl>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696200" cy="838200"/>
          </a:xfrm>
        </p:spPr>
        <p:txBody>
          <a:bodyPr>
            <a:noAutofit/>
          </a:bodyPr>
          <a:lstStyle/>
          <a:p>
            <a:r>
              <a:rPr lang="en-US" sz="3200" b="1" dirty="0" smtClean="0"/>
              <a:t/>
            </a:r>
            <a:br>
              <a:rPr lang="en-US" sz="3200" b="1" dirty="0" smtClean="0"/>
            </a:br>
            <a:r>
              <a:rPr lang="en-US" sz="3600" b="1" dirty="0" smtClean="0"/>
              <a:t> </a:t>
            </a:r>
            <a:r>
              <a:rPr lang="en-US" sz="2400" b="1" dirty="0" smtClean="0"/>
              <a:t>Annexure 4 </a:t>
            </a:r>
            <a:r>
              <a:rPr lang="en-US" sz="2000" b="1" dirty="0" smtClean="0"/>
              <a:t>QUANTITATIVE INFORMATION</a:t>
            </a:r>
            <a:r>
              <a:rPr lang="en-US" sz="3200" b="1" dirty="0" smtClean="0"/>
              <a:t> </a:t>
            </a:r>
            <a:r>
              <a:rPr lang="en-US" sz="1600" b="1" dirty="0" smtClean="0"/>
              <a:t>(for each product group separately) </a:t>
            </a:r>
            <a:r>
              <a:rPr lang="en-US" sz="1400" b="1" dirty="0" smtClean="0"/>
              <a:t>	</a:t>
            </a:r>
            <a:r>
              <a:rPr lang="en-US" sz="3200" b="1" dirty="0" smtClean="0"/>
              <a:t/>
            </a:r>
            <a:br>
              <a:rPr lang="en-US" sz="3200" b="1" dirty="0" smtClean="0"/>
            </a:br>
            <a:endParaRPr lang="en-US" sz="3200" dirty="0"/>
          </a:p>
        </p:txBody>
      </p:sp>
      <p:graphicFrame>
        <p:nvGraphicFramePr>
          <p:cNvPr id="4" name="Content Placeholder 3"/>
          <p:cNvGraphicFramePr>
            <a:graphicFrameLocks noGrp="1"/>
          </p:cNvGraphicFramePr>
          <p:nvPr>
            <p:ph idx="1"/>
          </p:nvPr>
        </p:nvGraphicFramePr>
        <p:xfrm>
          <a:off x="1143000" y="977010"/>
          <a:ext cx="7772400" cy="5670795"/>
        </p:xfrm>
        <a:graphic>
          <a:graphicData uri="http://schemas.openxmlformats.org/drawingml/2006/table">
            <a:tbl>
              <a:tblPr firstRow="1" bandRow="1">
                <a:tableStyleId>{5C22544A-7EE6-4342-B048-85BDC9FD1C3A}</a:tableStyleId>
              </a:tblPr>
              <a:tblGrid>
                <a:gridCol w="5228705"/>
                <a:gridCol w="706581"/>
                <a:gridCol w="847899"/>
                <a:gridCol w="989215"/>
              </a:tblGrid>
              <a:tr h="504567">
                <a:tc>
                  <a:txBody>
                    <a:bodyPr/>
                    <a:lstStyle/>
                    <a:p>
                      <a:r>
                        <a:rPr lang="en-US" sz="1600" dirty="0" smtClean="0"/>
                        <a:t>Particulars</a:t>
                      </a:r>
                      <a:endParaRPr lang="en-US" sz="1600" dirty="0"/>
                    </a:p>
                  </a:txBody>
                  <a:tcPr/>
                </a:tc>
                <a:tc>
                  <a:txBody>
                    <a:bodyPr/>
                    <a:lstStyle/>
                    <a:p>
                      <a:r>
                        <a:rPr lang="en-US" sz="1400" dirty="0" smtClean="0"/>
                        <a:t>Unit</a:t>
                      </a:r>
                      <a:endParaRPr lang="en-US" sz="1400" dirty="0"/>
                    </a:p>
                  </a:txBody>
                  <a:tcPr/>
                </a:tc>
                <a:tc>
                  <a:txBody>
                    <a:bodyPr/>
                    <a:lstStyle/>
                    <a:p>
                      <a:r>
                        <a:rPr lang="en-US" sz="1400" dirty="0" smtClean="0"/>
                        <a:t>Current Year</a:t>
                      </a:r>
                      <a:endParaRPr lang="en-US" sz="1400" dirty="0"/>
                    </a:p>
                  </a:txBody>
                  <a:tcPr/>
                </a:tc>
                <a:tc>
                  <a:txBody>
                    <a:bodyPr/>
                    <a:lstStyle/>
                    <a:p>
                      <a:r>
                        <a:rPr lang="en-US" sz="1400" dirty="0" smtClean="0"/>
                        <a:t>Previous Year</a:t>
                      </a:r>
                      <a:endParaRPr lang="en-US" sz="1400" dirty="0"/>
                    </a:p>
                  </a:txBody>
                  <a:tcPr/>
                </a:tc>
              </a:tr>
              <a:tr h="3435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dk1"/>
                          </a:solidFill>
                          <a:latin typeface="+mn-lt"/>
                          <a:ea typeface="+mn-ea"/>
                          <a:cs typeface="+mn-cs"/>
                        </a:rPr>
                        <a:t>1. Available Capacity 	</a:t>
                      </a:r>
                    </a:p>
                  </a:txBody>
                  <a:tcPr/>
                </a:tc>
                <a:tc>
                  <a:txBody>
                    <a:bodyPr/>
                    <a:lstStyle/>
                    <a:p>
                      <a:endParaRPr lang="en-US" sz="1400"/>
                    </a:p>
                  </a:txBody>
                  <a:tcPr/>
                </a:tc>
                <a:tc>
                  <a:txBody>
                    <a:bodyPr/>
                    <a:lstStyle/>
                    <a:p>
                      <a:endParaRPr lang="en-US" sz="1400"/>
                    </a:p>
                  </a:txBody>
                  <a:tcPr/>
                </a:tc>
                <a:tc>
                  <a:txBody>
                    <a:bodyPr/>
                    <a:lstStyle/>
                    <a:p>
                      <a:endParaRPr lang="en-US" sz="1400"/>
                    </a:p>
                  </a:txBody>
                  <a:tcPr/>
                </a:tc>
              </a:tr>
              <a:tr h="343509">
                <a:tc>
                  <a:txBody>
                    <a:bodyPr/>
                    <a:lstStyle/>
                    <a:p>
                      <a:r>
                        <a:rPr lang="en-US" sz="1200" kern="1200" baseline="0" dirty="0" smtClean="0">
                          <a:solidFill>
                            <a:schemeClr val="dk1"/>
                          </a:solidFill>
                          <a:latin typeface="+mn-lt"/>
                          <a:ea typeface="+mn-ea"/>
                          <a:cs typeface="+mn-cs"/>
                        </a:rPr>
                        <a:t>(a) Installed Capacity </a:t>
                      </a:r>
                      <a:endParaRPr lang="en-US" sz="1200" dirty="0"/>
                    </a:p>
                  </a:txBody>
                  <a:tcPr/>
                </a:tc>
                <a:tc>
                  <a:txBody>
                    <a:bodyPr/>
                    <a:lstStyle/>
                    <a:p>
                      <a:endParaRPr lang="en-US" sz="1400"/>
                    </a:p>
                  </a:txBody>
                  <a:tcPr/>
                </a:tc>
                <a:tc>
                  <a:txBody>
                    <a:bodyPr/>
                    <a:lstStyle/>
                    <a:p>
                      <a:endParaRPr lang="en-US" sz="1400"/>
                    </a:p>
                  </a:txBody>
                  <a:tcPr/>
                </a:tc>
                <a:tc>
                  <a:txBody>
                    <a:bodyPr/>
                    <a:lstStyle/>
                    <a:p>
                      <a:endParaRPr lang="en-US" sz="1400"/>
                    </a:p>
                  </a:txBody>
                  <a:tcPr/>
                </a:tc>
              </a:tr>
              <a:tr h="3435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(b) Capacity enhanced during the year, if any 	</a:t>
                      </a:r>
                    </a:p>
                  </a:txBody>
                  <a:tcPr/>
                </a:tc>
                <a:tc>
                  <a:txBody>
                    <a:bodyPr/>
                    <a:lstStyle/>
                    <a:p>
                      <a:endParaRPr lang="en-US" sz="1400"/>
                    </a:p>
                  </a:txBody>
                  <a:tcPr/>
                </a:tc>
                <a:tc>
                  <a:txBody>
                    <a:bodyPr/>
                    <a:lstStyle/>
                    <a:p>
                      <a:endParaRPr lang="en-US" sz="1400"/>
                    </a:p>
                  </a:txBody>
                  <a:tcPr/>
                </a:tc>
                <a:tc>
                  <a:txBody>
                    <a:bodyPr/>
                    <a:lstStyle/>
                    <a:p>
                      <a:endParaRPr lang="en-US" sz="1400" dirty="0"/>
                    </a:p>
                  </a:txBody>
                  <a:tcPr>
                    <a:solidFill>
                      <a:schemeClr val="accent1">
                        <a:tint val="40000"/>
                      </a:schemeClr>
                    </a:solidFill>
                  </a:tcPr>
                </a:tc>
              </a:tr>
              <a:tr h="3435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(c) Capacity available through leasing arrangements, if any </a:t>
                      </a:r>
                    </a:p>
                  </a:txBody>
                  <a:tcPr/>
                </a:tc>
                <a:tc>
                  <a:txBody>
                    <a:bodyPr/>
                    <a:lstStyle/>
                    <a:p>
                      <a:endParaRPr lang="en-US" sz="1400"/>
                    </a:p>
                  </a:txBody>
                  <a:tcPr/>
                </a:tc>
                <a:tc>
                  <a:txBody>
                    <a:bodyPr/>
                    <a:lstStyle/>
                    <a:p>
                      <a:endParaRPr lang="en-US" sz="1400"/>
                    </a:p>
                  </a:txBody>
                  <a:tcPr/>
                </a:tc>
                <a:tc>
                  <a:txBody>
                    <a:bodyPr/>
                    <a:lstStyle/>
                    <a:p>
                      <a:endParaRPr lang="en-US" sz="1400"/>
                    </a:p>
                  </a:txBody>
                  <a:tcPr/>
                </a:tc>
              </a:tr>
              <a:tr h="3435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(d) Capacity available through loan license / third parties</a:t>
                      </a:r>
                    </a:p>
                  </a:txBody>
                  <a:tcPr/>
                </a:tc>
                <a:tc>
                  <a:txBody>
                    <a:bodyPr/>
                    <a:lstStyle/>
                    <a:p>
                      <a:endParaRPr lang="en-US" sz="1400"/>
                    </a:p>
                  </a:txBody>
                  <a:tcPr/>
                </a:tc>
                <a:tc>
                  <a:txBody>
                    <a:bodyPr/>
                    <a:lstStyle/>
                    <a:p>
                      <a:endParaRPr lang="en-US" sz="1400"/>
                    </a:p>
                  </a:txBody>
                  <a:tcPr/>
                </a:tc>
                <a:tc>
                  <a:txBody>
                    <a:bodyPr/>
                    <a:lstStyle/>
                    <a:p>
                      <a:endParaRPr lang="en-US" sz="1400"/>
                    </a:p>
                  </a:txBody>
                  <a:tcPr/>
                </a:tc>
              </a:tr>
              <a:tr h="3435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(e) Total available Capacity 	</a:t>
                      </a:r>
                    </a:p>
                  </a:txBody>
                  <a:tcPr/>
                </a:tc>
                <a:tc>
                  <a:txBody>
                    <a:bodyPr/>
                    <a:lstStyle/>
                    <a:p>
                      <a:endParaRPr lang="en-US" sz="1400"/>
                    </a:p>
                  </a:txBody>
                  <a:tcPr/>
                </a:tc>
                <a:tc>
                  <a:txBody>
                    <a:bodyPr/>
                    <a:lstStyle/>
                    <a:p>
                      <a:endParaRPr lang="en-US" sz="1400"/>
                    </a:p>
                  </a:txBody>
                  <a:tcPr/>
                </a:tc>
                <a:tc>
                  <a:txBody>
                    <a:bodyPr/>
                    <a:lstStyle/>
                    <a:p>
                      <a:endParaRPr lang="en-US" sz="1400"/>
                    </a:p>
                  </a:txBody>
                  <a:tcPr/>
                </a:tc>
              </a:tr>
              <a:tr h="3435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dk1"/>
                          </a:solidFill>
                          <a:latin typeface="+mn-lt"/>
                          <a:ea typeface="+mn-ea"/>
                          <a:cs typeface="+mn-cs"/>
                        </a:rPr>
                        <a:t>2. Actual Production 	</a:t>
                      </a:r>
                    </a:p>
                  </a:txBody>
                  <a:tcPr/>
                </a:tc>
                <a:tc>
                  <a:txBody>
                    <a:bodyPr/>
                    <a:lstStyle/>
                    <a:p>
                      <a:endParaRPr lang="en-US" sz="1400"/>
                    </a:p>
                  </a:txBody>
                  <a:tcPr/>
                </a:tc>
                <a:tc>
                  <a:txBody>
                    <a:bodyPr/>
                    <a:lstStyle/>
                    <a:p>
                      <a:endParaRPr lang="en-US" sz="1400"/>
                    </a:p>
                  </a:txBody>
                  <a:tcPr/>
                </a:tc>
                <a:tc>
                  <a:txBody>
                    <a:bodyPr/>
                    <a:lstStyle/>
                    <a:p>
                      <a:endParaRPr lang="en-US" sz="1400" dirty="0"/>
                    </a:p>
                  </a:txBody>
                  <a:tcPr>
                    <a:solidFill>
                      <a:schemeClr val="accent1">
                        <a:tint val="40000"/>
                      </a:schemeClr>
                    </a:solidFill>
                  </a:tcPr>
                </a:tc>
              </a:tr>
              <a:tr h="3435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(a) Self manufactured 	</a:t>
                      </a:r>
                    </a:p>
                  </a:txBody>
                  <a:tcPr/>
                </a:tc>
                <a:tc>
                  <a:txBody>
                    <a:bodyPr/>
                    <a:lstStyle/>
                    <a:p>
                      <a:endParaRPr lang="en-US" sz="1400"/>
                    </a:p>
                  </a:txBody>
                  <a:tcPr/>
                </a:tc>
                <a:tc>
                  <a:txBody>
                    <a:bodyPr/>
                    <a:lstStyle/>
                    <a:p>
                      <a:endParaRPr lang="en-US" sz="1400"/>
                    </a:p>
                  </a:txBody>
                  <a:tcPr/>
                </a:tc>
                <a:tc>
                  <a:txBody>
                    <a:bodyPr/>
                    <a:lstStyle/>
                    <a:p>
                      <a:endParaRPr lang="en-US" sz="1400"/>
                    </a:p>
                  </a:txBody>
                  <a:tcPr/>
                </a:tc>
              </a:tr>
              <a:tr h="3435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(b) Produced under leasing arrangements 	</a:t>
                      </a:r>
                    </a:p>
                  </a:txBody>
                  <a:tcPr/>
                </a:tc>
                <a:tc>
                  <a:txBody>
                    <a:bodyPr/>
                    <a:lstStyle/>
                    <a:p>
                      <a:endParaRPr lang="en-US" sz="1400"/>
                    </a:p>
                  </a:txBody>
                  <a:tcPr/>
                </a:tc>
                <a:tc>
                  <a:txBody>
                    <a:bodyPr/>
                    <a:lstStyle/>
                    <a:p>
                      <a:endParaRPr lang="en-US" sz="1400"/>
                    </a:p>
                  </a:txBody>
                  <a:tcPr/>
                </a:tc>
                <a:tc>
                  <a:txBody>
                    <a:bodyPr/>
                    <a:lstStyle/>
                    <a:p>
                      <a:endParaRPr lang="en-US" sz="1400"/>
                    </a:p>
                  </a:txBody>
                  <a:tcPr/>
                </a:tc>
              </a:tr>
              <a:tr h="3435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(c) Produced on loan license / by third parties on job work </a:t>
                      </a:r>
                    </a:p>
                  </a:txBody>
                  <a:tcPr/>
                </a:tc>
                <a:tc>
                  <a:txBody>
                    <a:bodyPr/>
                    <a:lstStyle/>
                    <a:p>
                      <a:endParaRPr lang="en-US" sz="1400"/>
                    </a:p>
                  </a:txBody>
                  <a:tcPr/>
                </a:tc>
                <a:tc>
                  <a:txBody>
                    <a:bodyPr/>
                    <a:lstStyle/>
                    <a:p>
                      <a:endParaRPr lang="en-US" sz="1400"/>
                    </a:p>
                  </a:txBody>
                  <a:tcPr/>
                </a:tc>
                <a:tc>
                  <a:txBody>
                    <a:bodyPr/>
                    <a:lstStyle/>
                    <a:p>
                      <a:endParaRPr lang="en-US" sz="1400"/>
                    </a:p>
                  </a:txBody>
                  <a:tcPr/>
                </a:tc>
              </a:tr>
              <a:tr h="3435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(d) Total Production 	</a:t>
                      </a:r>
                    </a:p>
                  </a:txBody>
                  <a:tcPr/>
                </a:tc>
                <a:tc>
                  <a:txBody>
                    <a:bodyPr/>
                    <a:lstStyle/>
                    <a:p>
                      <a:endParaRPr lang="en-US" sz="1400"/>
                    </a:p>
                  </a:txBody>
                  <a:tcPr/>
                </a:tc>
                <a:tc>
                  <a:txBody>
                    <a:bodyPr/>
                    <a:lstStyle/>
                    <a:p>
                      <a:endParaRPr lang="en-US" sz="1400"/>
                    </a:p>
                  </a:txBody>
                  <a:tcPr/>
                </a:tc>
                <a:tc>
                  <a:txBody>
                    <a:bodyPr/>
                    <a:lstStyle/>
                    <a:p>
                      <a:endParaRPr lang="en-US" sz="1400"/>
                    </a:p>
                  </a:txBody>
                  <a:tcPr/>
                </a:tc>
              </a:tr>
              <a:tr h="3435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dk1"/>
                          </a:solidFill>
                          <a:latin typeface="+mn-lt"/>
                          <a:ea typeface="+mn-ea"/>
                          <a:cs typeface="+mn-cs"/>
                        </a:rPr>
                        <a:t>4. Production as per Excise Records 	</a:t>
                      </a:r>
                    </a:p>
                  </a:txBody>
                  <a:tcPr/>
                </a:tc>
                <a:tc>
                  <a:txBody>
                    <a:bodyPr/>
                    <a:lstStyle/>
                    <a:p>
                      <a:endParaRPr lang="en-US" sz="1400"/>
                    </a:p>
                  </a:txBody>
                  <a:tcPr/>
                </a:tc>
                <a:tc>
                  <a:txBody>
                    <a:bodyPr/>
                    <a:lstStyle/>
                    <a:p>
                      <a:endParaRPr lang="en-US" sz="1400"/>
                    </a:p>
                  </a:txBody>
                  <a:tcPr/>
                </a:tc>
                <a:tc>
                  <a:txBody>
                    <a:bodyPr/>
                    <a:lstStyle/>
                    <a:p>
                      <a:endParaRPr lang="en-US" sz="1400"/>
                    </a:p>
                  </a:txBody>
                  <a:tcPr/>
                </a:tc>
              </a:tr>
              <a:tr h="3435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dk1"/>
                          </a:solidFill>
                          <a:latin typeface="+mn-lt"/>
                          <a:ea typeface="+mn-ea"/>
                          <a:cs typeface="+mn-cs"/>
                        </a:rPr>
                        <a:t>4. Capacity Utilization (in-house) 	</a:t>
                      </a:r>
                    </a:p>
                  </a:txBody>
                  <a:tcPr/>
                </a:tc>
                <a:tc>
                  <a:txBody>
                    <a:bodyPr/>
                    <a:lstStyle/>
                    <a:p>
                      <a:endParaRPr lang="en-US" sz="1400"/>
                    </a:p>
                  </a:txBody>
                  <a:tcPr/>
                </a:tc>
                <a:tc>
                  <a:txBody>
                    <a:bodyPr/>
                    <a:lstStyle/>
                    <a:p>
                      <a:endParaRPr lang="en-US" sz="1400"/>
                    </a:p>
                  </a:txBody>
                  <a:tcPr/>
                </a:tc>
                <a:tc>
                  <a:txBody>
                    <a:bodyPr/>
                    <a:lstStyle/>
                    <a:p>
                      <a:endParaRPr lang="en-US" sz="1400"/>
                    </a:p>
                  </a:txBody>
                  <a:tcPr/>
                </a:tc>
              </a:tr>
              <a:tr h="3435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dk1"/>
                          </a:solidFill>
                          <a:latin typeface="+mn-lt"/>
                          <a:ea typeface="+mn-ea"/>
                          <a:cs typeface="+mn-cs"/>
                        </a:rPr>
                        <a:t>5. Stock Purchased for Trading 	</a:t>
                      </a:r>
                    </a:p>
                  </a:txBody>
                  <a:tcPr/>
                </a:tc>
                <a:tc>
                  <a:txBody>
                    <a:bodyPr/>
                    <a:lstStyle/>
                    <a:p>
                      <a:endParaRPr lang="en-US" sz="1400"/>
                    </a:p>
                  </a:txBody>
                  <a:tcPr/>
                </a:tc>
                <a:tc>
                  <a:txBody>
                    <a:bodyPr/>
                    <a:lstStyle/>
                    <a:p>
                      <a:endParaRPr lang="en-US" sz="1400"/>
                    </a:p>
                  </a:txBody>
                  <a:tcPr/>
                </a:tc>
                <a:tc>
                  <a:txBody>
                    <a:bodyPr/>
                    <a:lstStyle/>
                    <a:p>
                      <a:endParaRPr lang="en-US" sz="1400"/>
                    </a:p>
                  </a:txBody>
                  <a:tcPr/>
                </a:tc>
              </a:tr>
              <a:tr h="3435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(a) Domestic Purchase 	</a:t>
                      </a:r>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28600"/>
            <a:ext cx="7498080" cy="1600200"/>
          </a:xfrm>
        </p:spPr>
        <p:txBody>
          <a:bodyPr>
            <a:noAutofit/>
          </a:bodyPr>
          <a:lstStyle/>
          <a:p>
            <a:r>
              <a:rPr lang="en-US" sz="3600" dirty="0" smtClean="0"/>
              <a:t>Notification dated 3-06-2011</a:t>
            </a:r>
            <a:br>
              <a:rPr lang="en-US" sz="3600" dirty="0" smtClean="0"/>
            </a:br>
            <a:r>
              <a:rPr lang="en-US" sz="3600" dirty="0" smtClean="0"/>
              <a:t>Companies (Cost Accounting Record) Rules 2011</a:t>
            </a:r>
            <a:br>
              <a:rPr lang="en-US" sz="3600" dirty="0" smtClean="0"/>
            </a:br>
            <a:endParaRPr lang="en-US" sz="3600" dirty="0"/>
          </a:p>
        </p:txBody>
      </p:sp>
      <p:sp>
        <p:nvSpPr>
          <p:cNvPr id="3" name="Content Placeholder 2"/>
          <p:cNvSpPr>
            <a:spLocks noGrp="1"/>
          </p:cNvSpPr>
          <p:nvPr>
            <p:ph idx="1"/>
          </p:nvPr>
        </p:nvSpPr>
        <p:spPr>
          <a:xfrm>
            <a:off x="1435608" y="2133600"/>
            <a:ext cx="7498080" cy="4114800"/>
          </a:xfrm>
        </p:spPr>
        <p:txBody>
          <a:bodyPr>
            <a:normAutofit lnSpcReduction="10000"/>
          </a:bodyPr>
          <a:lstStyle/>
          <a:p>
            <a:r>
              <a:rPr lang="en-US" sz="2400" dirty="0" smtClean="0"/>
              <a:t>These rules shall apply to every company …..engaged in production, processing, manufacturing, or mining activities….</a:t>
            </a:r>
          </a:p>
          <a:p>
            <a:r>
              <a:rPr lang="en-US" sz="2400" dirty="0" smtClean="0"/>
              <a:t> wherein net worth of the company on the last date of immediately preceding financial year exceeds five crores of rupees; or </a:t>
            </a:r>
          </a:p>
          <a:p>
            <a:r>
              <a:rPr lang="en-US" sz="2400" dirty="0" smtClean="0"/>
              <a:t>aggregate value of the turnover… in preceding year exceeds rupees twenty </a:t>
            </a:r>
            <a:r>
              <a:rPr lang="en-US" sz="2400" dirty="0" err="1" smtClean="0"/>
              <a:t>crore</a:t>
            </a:r>
            <a:r>
              <a:rPr lang="en-US" sz="2400" dirty="0" smtClean="0"/>
              <a:t> ; or</a:t>
            </a:r>
          </a:p>
          <a:p>
            <a:r>
              <a:rPr lang="en-US" sz="2400" dirty="0" smtClean="0"/>
              <a:t>It is a listed company</a:t>
            </a:r>
          </a:p>
          <a:p>
            <a:r>
              <a:rPr lang="en-US" sz="2400" dirty="0" smtClean="0"/>
              <a:t>All such companies shall keep cost records w.e.f. 01-04-2011 </a:t>
            </a:r>
            <a:endParaRPr lang="en-US" sz="24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143000" y="381000"/>
          <a:ext cx="7620000" cy="5273040"/>
        </p:xfrm>
        <a:graphic>
          <a:graphicData uri="http://schemas.openxmlformats.org/drawingml/2006/table">
            <a:tbl>
              <a:tblPr firstRow="1" bandRow="1">
                <a:tableStyleId>{5C22544A-7EE6-4342-B048-85BDC9FD1C3A}</a:tableStyleId>
              </a:tblPr>
              <a:tblGrid>
                <a:gridCol w="5403273"/>
                <a:gridCol w="692727"/>
                <a:gridCol w="762000"/>
                <a:gridCol w="7620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lt1"/>
                          </a:solidFill>
                          <a:latin typeface="+mn-lt"/>
                          <a:ea typeface="+mn-ea"/>
                          <a:cs typeface="+mn-cs"/>
                        </a:rPr>
                        <a:t>(b) Imports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(c) Total Purchases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dk1"/>
                          </a:solidFill>
                          <a:latin typeface="+mn-lt"/>
                          <a:ea typeface="+mn-ea"/>
                          <a:cs typeface="+mn-cs"/>
                        </a:rPr>
                        <a:t>6. Stock &amp; Other Adjustments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(a) Change in Stock of Finished Goods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(b) Self / Captive Consumption (incl. samples etc.)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(c) Other Quantitative Adjustments, if any (wastage etc.)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(d) Total Adjustments 	</a:t>
                      </a:r>
                    </a:p>
                  </a:txBody>
                  <a:tcPr/>
                </a:tc>
                <a:tc>
                  <a:txBody>
                    <a:bodyPr/>
                    <a:lstStyle/>
                    <a:p>
                      <a:endParaRPr lang="en-US"/>
                    </a:p>
                  </a:txBody>
                  <a:tcPr/>
                </a:tc>
                <a:tc>
                  <a:txBody>
                    <a:bodyPr/>
                    <a:lstStyle/>
                    <a:p>
                      <a:endParaRPr lang="en-US"/>
                    </a:p>
                  </a:txBody>
                  <a:tcPr/>
                </a:tc>
                <a:tc>
                  <a:txBody>
                    <a:bodyPr/>
                    <a:lstStyle/>
                    <a:p>
                      <a:endParaRPr lang="en-US"/>
                    </a:p>
                  </a:txBody>
                  <a:tcPr/>
                </a:tc>
              </a:tr>
              <a:tr h="452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dk1"/>
                          </a:solidFill>
                          <a:latin typeface="+mn-lt"/>
                          <a:ea typeface="+mn-ea"/>
                          <a:cs typeface="+mn-cs"/>
                        </a:rPr>
                        <a:t>7. Total Available Quantity for Sale [2(e) + 5(c) - 6(d)]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dk1"/>
                          </a:solidFill>
                          <a:latin typeface="+mn-lt"/>
                          <a:ea typeface="+mn-ea"/>
                          <a:cs typeface="+mn-cs"/>
                        </a:rPr>
                        <a:t>8. Actual Sales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(a) Domestic Sales (manufacturing)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(b) Domestic Sales (trading)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(c) Export Sale (manufacturing)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(d) Export Sale (trading)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(e) Total Quantity Sold 	</a:t>
                      </a:r>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458200" cy="609600"/>
          </a:xfrm>
        </p:spPr>
        <p:txBody>
          <a:bodyPr>
            <a:noAutofit/>
          </a:bodyPr>
          <a:lstStyle/>
          <a:p>
            <a:r>
              <a:rPr lang="en-US" sz="2800" b="1" dirty="0" smtClean="0"/>
              <a:t/>
            </a:r>
            <a:br>
              <a:rPr lang="en-US" sz="2800" b="1" dirty="0" smtClean="0"/>
            </a:br>
            <a:r>
              <a:rPr lang="en-US" sz="2800" b="1" dirty="0" smtClean="0"/>
              <a:t> </a:t>
            </a:r>
            <a:r>
              <a:rPr lang="en-US" sz="2000" b="1" dirty="0" smtClean="0"/>
              <a:t>Annexure 5.</a:t>
            </a:r>
            <a:r>
              <a:rPr lang="en-US" sz="1800" b="1" dirty="0" smtClean="0"/>
              <a:t> </a:t>
            </a:r>
            <a:r>
              <a:rPr lang="en-US" sz="1600" b="1" dirty="0" smtClean="0"/>
              <a:t>ABRIDGED COST STATEMENT (for each product group separately)</a:t>
            </a:r>
            <a:r>
              <a:rPr lang="en-US" sz="1400" b="1" dirty="0" smtClean="0"/>
              <a:t>	</a:t>
            </a:r>
            <a:r>
              <a:rPr lang="en-US" sz="1800" b="1" dirty="0" smtClean="0"/>
              <a:t/>
            </a:r>
            <a:br>
              <a:rPr lang="en-US" sz="1800" b="1" dirty="0" smtClean="0"/>
            </a:br>
            <a:endParaRPr lang="en-US" sz="2800" dirty="0"/>
          </a:p>
        </p:txBody>
      </p:sp>
      <p:graphicFrame>
        <p:nvGraphicFramePr>
          <p:cNvPr id="4" name="Content Placeholder 3"/>
          <p:cNvGraphicFramePr>
            <a:graphicFrameLocks noGrp="1"/>
          </p:cNvGraphicFramePr>
          <p:nvPr>
            <p:ph idx="1"/>
          </p:nvPr>
        </p:nvGraphicFramePr>
        <p:xfrm>
          <a:off x="1066800" y="487680"/>
          <a:ext cx="7924801" cy="6370320"/>
        </p:xfrm>
        <a:graphic>
          <a:graphicData uri="http://schemas.openxmlformats.org/drawingml/2006/table">
            <a:tbl>
              <a:tblPr firstRow="1" bandRow="1">
                <a:tableStyleId>{5C22544A-7EE6-4342-B048-85BDC9FD1C3A}</a:tableStyleId>
              </a:tblPr>
              <a:tblGrid>
                <a:gridCol w="409903"/>
                <a:gridCol w="3894083"/>
                <a:gridCol w="546538"/>
                <a:gridCol w="751490"/>
                <a:gridCol w="478221"/>
                <a:gridCol w="751490"/>
                <a:gridCol w="546538"/>
                <a:gridCol w="546538"/>
              </a:tblGrid>
              <a:tr h="422694">
                <a:tc>
                  <a:txBody>
                    <a:bodyPr/>
                    <a:lstStyle/>
                    <a:p>
                      <a:r>
                        <a:rPr lang="en-US" sz="1100" dirty="0" smtClean="0"/>
                        <a:t>Sno.</a:t>
                      </a:r>
                      <a:endParaRPr lang="en-US" sz="1100" dirty="0"/>
                    </a:p>
                  </a:txBody>
                  <a:tcPr/>
                </a:tc>
                <a:tc>
                  <a:txBody>
                    <a:bodyPr/>
                    <a:lstStyle/>
                    <a:p>
                      <a:r>
                        <a:rPr lang="en-US" sz="1100" dirty="0" smtClean="0"/>
                        <a:t>Particulars</a:t>
                      </a:r>
                      <a:endParaRPr lang="en-US" sz="1100" dirty="0"/>
                    </a:p>
                  </a:txBody>
                  <a:tcPr/>
                </a:tc>
                <a:tc>
                  <a:txBody>
                    <a:bodyPr/>
                    <a:lstStyle/>
                    <a:p>
                      <a:r>
                        <a:rPr lang="en-US" sz="1100" dirty="0" smtClean="0"/>
                        <a:t>Units</a:t>
                      </a:r>
                      <a:endParaRPr lang="en-US" sz="1100" dirty="0"/>
                    </a:p>
                  </a:txBody>
                  <a:tcPr/>
                </a:tc>
                <a:tc>
                  <a:txBody>
                    <a:bodyPr/>
                    <a:lstStyle/>
                    <a:p>
                      <a:r>
                        <a:rPr lang="en-US" sz="1100" dirty="0" smtClean="0"/>
                        <a:t>Quantity</a:t>
                      </a:r>
                      <a:endParaRPr lang="en-US" sz="1100" dirty="0"/>
                    </a:p>
                  </a:txBody>
                  <a:tcPr/>
                </a:tc>
                <a:tc>
                  <a:txBody>
                    <a:bodyPr/>
                    <a:lstStyle/>
                    <a:p>
                      <a:r>
                        <a:rPr lang="en-US" sz="1100" dirty="0" smtClean="0"/>
                        <a:t>Rate</a:t>
                      </a:r>
                      <a:endParaRPr lang="en-US" sz="1100" dirty="0"/>
                    </a:p>
                  </a:txBody>
                  <a:tcPr/>
                </a:tc>
                <a:tc>
                  <a:txBody>
                    <a:bodyPr/>
                    <a:lstStyle/>
                    <a:p>
                      <a:r>
                        <a:rPr lang="en-US" sz="1100" dirty="0" smtClean="0"/>
                        <a:t>Amount</a:t>
                      </a:r>
                      <a:endParaRPr lang="en-US" sz="1100" dirty="0"/>
                    </a:p>
                  </a:txBody>
                  <a:tcPr/>
                </a:tc>
                <a:tc>
                  <a:txBody>
                    <a:bodyPr/>
                    <a:lstStyle/>
                    <a:p>
                      <a:r>
                        <a:rPr lang="en-US" sz="1100" dirty="0" smtClean="0"/>
                        <a:t>Rate C.Y.</a:t>
                      </a:r>
                      <a:endParaRPr lang="en-US" sz="1100" dirty="0"/>
                    </a:p>
                  </a:txBody>
                  <a:tcPr/>
                </a:tc>
                <a:tc>
                  <a:txBody>
                    <a:bodyPr/>
                    <a:lstStyle/>
                    <a:p>
                      <a:r>
                        <a:rPr lang="en-US" sz="1100" dirty="0" smtClean="0"/>
                        <a:t>Rate P.Y.</a:t>
                      </a:r>
                      <a:endParaRPr lang="en-US" sz="1100" dirty="0"/>
                    </a:p>
                  </a:txBody>
                  <a:tcPr/>
                </a:tc>
              </a:tr>
              <a:tr h="452887">
                <a:tc>
                  <a:txBody>
                    <a:bodyPr/>
                    <a:lstStyle/>
                    <a:p>
                      <a:r>
                        <a:rPr lang="en-US" sz="1200" dirty="0" smtClean="0"/>
                        <a:t>1</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Materials Consumed (specify details) 	</a:t>
                      </a:r>
                    </a:p>
                    <a:p>
                      <a:endParaRPr lang="en-US" sz="1200" dirty="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dirty="0"/>
                    </a:p>
                  </a:txBody>
                  <a:tcPr/>
                </a:tc>
              </a:tr>
              <a:tr h="362309">
                <a:tc>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a) Indigenous Purchased 	</a:t>
                      </a:r>
                    </a:p>
                  </a:txBody>
                  <a:tcPr/>
                </a:tc>
                <a:tc>
                  <a:txBody>
                    <a:bodyPr/>
                    <a:lstStyle/>
                    <a:p>
                      <a:endParaRPr lang="en-US" sz="900" dirty="0"/>
                    </a:p>
                  </a:txBody>
                  <a:tcPr/>
                </a:tc>
                <a:tc>
                  <a:txBody>
                    <a:bodyPr/>
                    <a:lstStyle/>
                    <a:p>
                      <a:endParaRPr lang="en-US" sz="900"/>
                    </a:p>
                  </a:txBody>
                  <a:tcPr/>
                </a:tc>
                <a:tc>
                  <a:txBody>
                    <a:bodyPr/>
                    <a:lstStyle/>
                    <a:p>
                      <a:endParaRPr lang="en-US" sz="900"/>
                    </a:p>
                  </a:txBody>
                  <a:tcPr/>
                </a:tc>
                <a:tc>
                  <a:txBody>
                    <a:bodyPr/>
                    <a:lstStyle/>
                    <a:p>
                      <a:endParaRPr lang="en-US" sz="900" dirty="0"/>
                    </a:p>
                  </a:txBody>
                  <a:tcPr/>
                </a:tc>
                <a:tc>
                  <a:txBody>
                    <a:bodyPr/>
                    <a:lstStyle/>
                    <a:p>
                      <a:endParaRPr lang="en-US" sz="900"/>
                    </a:p>
                  </a:txBody>
                  <a:tcPr/>
                </a:tc>
                <a:tc>
                  <a:txBody>
                    <a:bodyPr/>
                    <a:lstStyle/>
                    <a:p>
                      <a:endParaRPr lang="en-US"/>
                    </a:p>
                  </a:txBody>
                  <a:tcPr/>
                </a:tc>
              </a:tr>
              <a:tr h="362309">
                <a:tc>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b) Imported 	</a:t>
                      </a:r>
                    </a:p>
                  </a:txBody>
                  <a:tcPr/>
                </a:tc>
                <a:tc>
                  <a:txBody>
                    <a:bodyPr/>
                    <a:lstStyle/>
                    <a:p>
                      <a:endParaRPr lang="en-US" sz="900" dirty="0"/>
                    </a:p>
                  </a:txBody>
                  <a:tcPr/>
                </a:tc>
                <a:tc>
                  <a:txBody>
                    <a:bodyPr/>
                    <a:lstStyle/>
                    <a:p>
                      <a:endParaRPr lang="en-US" sz="900" dirty="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a:p>
                  </a:txBody>
                  <a:tcPr/>
                </a:tc>
              </a:tr>
              <a:tr h="362309">
                <a:tc>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c) Self Manufactured / Produced 	</a:t>
                      </a:r>
                    </a:p>
                  </a:txBody>
                  <a:tcPr/>
                </a:tc>
                <a:tc>
                  <a:txBody>
                    <a:bodyPr/>
                    <a:lstStyle/>
                    <a:p>
                      <a:endParaRPr lang="en-US" sz="900" dirty="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a:p>
                  </a:txBody>
                  <a:tcPr/>
                </a:tc>
              </a:tr>
              <a:tr h="362309">
                <a:tc>
                  <a:txBody>
                    <a:bodyPr/>
                    <a:lstStyle/>
                    <a:p>
                      <a:r>
                        <a:rPr lang="en-US" sz="1200" dirty="0" smtClean="0"/>
                        <a:t>2</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Process Materials/Chemicals (specify)	</a:t>
                      </a:r>
                    </a:p>
                  </a:txBody>
                  <a:tcPr/>
                </a:tc>
                <a:tc>
                  <a:txBody>
                    <a:bodyPr/>
                    <a:lstStyle/>
                    <a:p>
                      <a:endParaRPr lang="en-US" sz="900" dirty="0"/>
                    </a:p>
                  </a:txBody>
                  <a:tcPr/>
                </a:tc>
                <a:tc>
                  <a:txBody>
                    <a:bodyPr/>
                    <a:lstStyle/>
                    <a:p>
                      <a:endParaRPr lang="en-US" sz="900" dirty="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a:p>
                  </a:txBody>
                  <a:tcPr/>
                </a:tc>
              </a:tr>
              <a:tr h="362309">
                <a:tc>
                  <a:txBody>
                    <a:bodyPr/>
                    <a:lstStyle/>
                    <a:p>
                      <a:r>
                        <a:rPr lang="en-US" sz="1200" dirty="0" smtClean="0"/>
                        <a:t>3</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Utilities (specify details) 	</a:t>
                      </a:r>
                    </a:p>
                  </a:txBody>
                  <a:tcPr/>
                </a:tc>
                <a:tc>
                  <a:txBody>
                    <a:bodyPr/>
                    <a:lstStyle/>
                    <a:p>
                      <a:endParaRPr lang="en-US" sz="900"/>
                    </a:p>
                  </a:txBody>
                  <a:tcPr/>
                </a:tc>
                <a:tc>
                  <a:txBody>
                    <a:bodyPr/>
                    <a:lstStyle/>
                    <a:p>
                      <a:endParaRPr lang="en-US" sz="900" dirty="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a:p>
                  </a:txBody>
                  <a:tcPr/>
                </a:tc>
              </a:tr>
              <a:tr h="362309">
                <a:tc>
                  <a:txBody>
                    <a:bodyPr/>
                    <a:lstStyle/>
                    <a:p>
                      <a:r>
                        <a:rPr lang="en-US" sz="1200" dirty="0" smtClean="0"/>
                        <a:t>4</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Direct Employees Cost 	</a:t>
                      </a:r>
                    </a:p>
                  </a:txBody>
                  <a:tcPr/>
                </a:tc>
                <a:tc>
                  <a:txBody>
                    <a:bodyPr/>
                    <a:lstStyle/>
                    <a:p>
                      <a:endParaRPr lang="en-US" sz="900" dirty="0"/>
                    </a:p>
                  </a:txBody>
                  <a:tcPr/>
                </a:tc>
                <a:tc>
                  <a:txBody>
                    <a:bodyPr/>
                    <a:lstStyle/>
                    <a:p>
                      <a:endParaRPr lang="en-US" sz="900" dirty="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a:p>
                  </a:txBody>
                  <a:tcPr/>
                </a:tc>
              </a:tr>
              <a:tr h="362309">
                <a:tc>
                  <a:txBody>
                    <a:bodyPr/>
                    <a:lstStyle/>
                    <a:p>
                      <a:r>
                        <a:rPr lang="en-US" sz="1200" dirty="0" smtClean="0"/>
                        <a:t>5</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Direct Expenses 	</a:t>
                      </a:r>
                    </a:p>
                  </a:txBody>
                  <a:tcPr/>
                </a:tc>
                <a:tc>
                  <a:txBody>
                    <a:bodyPr/>
                    <a:lstStyle/>
                    <a:p>
                      <a:endParaRPr lang="en-US" sz="900" dirty="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a:p>
                  </a:txBody>
                  <a:tcPr/>
                </a:tc>
              </a:tr>
              <a:tr h="362309">
                <a:tc>
                  <a:txBody>
                    <a:bodyPr/>
                    <a:lstStyle/>
                    <a:p>
                      <a:r>
                        <a:rPr lang="en-US" sz="1200" dirty="0" smtClean="0"/>
                        <a:t>6</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Consumable Stores &amp; Spares 	</a:t>
                      </a:r>
                    </a:p>
                  </a:txBody>
                  <a:tcPr/>
                </a:tc>
                <a:tc>
                  <a:txBody>
                    <a:bodyPr/>
                    <a:lstStyle/>
                    <a:p>
                      <a:endParaRPr lang="en-US" sz="900" dirty="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a:p>
                  </a:txBody>
                  <a:tcPr/>
                </a:tc>
              </a:tr>
              <a:tr h="362309">
                <a:tc>
                  <a:txBody>
                    <a:bodyPr/>
                    <a:lstStyle/>
                    <a:p>
                      <a:r>
                        <a:rPr lang="en-US" sz="1200" dirty="0" smtClean="0"/>
                        <a:t>7</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Repairs &amp; Maintenance </a:t>
                      </a:r>
                    </a:p>
                  </a:txBody>
                  <a:tcPr/>
                </a:tc>
                <a:tc>
                  <a:txBody>
                    <a:bodyPr/>
                    <a:lstStyle/>
                    <a:p>
                      <a:endParaRPr lang="en-US" sz="900" dirty="0"/>
                    </a:p>
                  </a:txBody>
                  <a:tcPr/>
                </a:tc>
                <a:tc>
                  <a:txBody>
                    <a:bodyPr/>
                    <a:lstStyle/>
                    <a:p>
                      <a:endParaRPr lang="en-US" sz="900" dirty="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a:p>
                  </a:txBody>
                  <a:tcPr/>
                </a:tc>
              </a:tr>
              <a:tr h="362309">
                <a:tc>
                  <a:txBody>
                    <a:bodyPr/>
                    <a:lstStyle/>
                    <a:p>
                      <a:r>
                        <a:rPr lang="en-US" sz="1200" dirty="0" smtClean="0"/>
                        <a:t>8</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Quality Control Expenses 	</a:t>
                      </a:r>
                    </a:p>
                  </a:txBody>
                  <a:tcPr/>
                </a:tc>
                <a:tc>
                  <a:txBody>
                    <a:bodyPr/>
                    <a:lstStyle/>
                    <a:p>
                      <a:endParaRPr lang="en-US" sz="900" dirty="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a:p>
                  </a:txBody>
                  <a:tcPr/>
                </a:tc>
              </a:tr>
              <a:tr h="362309">
                <a:tc>
                  <a:txBody>
                    <a:bodyPr/>
                    <a:lstStyle/>
                    <a:p>
                      <a:r>
                        <a:rPr lang="en-US" sz="1200" dirty="0" smtClean="0"/>
                        <a:t>9</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Research &amp; Development Expenses 	</a:t>
                      </a:r>
                    </a:p>
                  </a:txBody>
                  <a:tcPr/>
                </a:tc>
                <a:tc>
                  <a:txBody>
                    <a:bodyPr/>
                    <a:lstStyle/>
                    <a:p>
                      <a:endParaRPr lang="en-US" sz="900" dirty="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a:p>
                  </a:txBody>
                  <a:tcPr/>
                </a:tc>
              </a:tr>
              <a:tr h="362309">
                <a:tc>
                  <a:txBody>
                    <a:bodyPr/>
                    <a:lstStyle/>
                    <a:p>
                      <a:r>
                        <a:rPr lang="en-US" sz="1200" dirty="0" smtClean="0"/>
                        <a:t>10</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Technical know-how Fee / Royalty, if any 	</a:t>
                      </a:r>
                    </a:p>
                  </a:txBody>
                  <a:tcPr/>
                </a:tc>
                <a:tc>
                  <a:txBody>
                    <a:bodyPr/>
                    <a:lstStyle/>
                    <a:p>
                      <a:endParaRPr lang="en-US" sz="900" dirty="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a:p>
                  </a:txBody>
                  <a:tcPr/>
                </a:tc>
              </a:tr>
              <a:tr h="362309">
                <a:tc>
                  <a:txBody>
                    <a:bodyPr/>
                    <a:lstStyle/>
                    <a:p>
                      <a:r>
                        <a:rPr lang="en-US" sz="1200" dirty="0" smtClean="0"/>
                        <a:t>11</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Depreciation/Amortization 	</a:t>
                      </a:r>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a:p>
                  </a:txBody>
                  <a:tcPr/>
                </a:tc>
              </a:tr>
              <a:tr h="362309">
                <a:tc>
                  <a:txBody>
                    <a:bodyPr/>
                    <a:lstStyle/>
                    <a:p>
                      <a:r>
                        <a:rPr lang="en-US" sz="1200" dirty="0" smtClean="0"/>
                        <a:t>12</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Other Production Overheads 	</a:t>
                      </a:r>
                    </a:p>
                  </a:txBody>
                  <a:tcPr/>
                </a:tc>
                <a:tc>
                  <a:txBody>
                    <a:bodyPr/>
                    <a:lstStyle/>
                    <a:p>
                      <a:endParaRPr lang="en-US" sz="900"/>
                    </a:p>
                  </a:txBody>
                  <a:tcPr/>
                </a:tc>
                <a:tc>
                  <a:txBody>
                    <a:bodyPr/>
                    <a:lstStyle/>
                    <a:p>
                      <a:endParaRPr lang="en-US" sz="900" dirty="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a:p>
                  </a:txBody>
                  <a:tcPr/>
                </a:tc>
              </a:tr>
              <a:tr h="243840">
                <a:tc>
                  <a:txBody>
                    <a:bodyPr/>
                    <a:lstStyle/>
                    <a:p>
                      <a:r>
                        <a:rPr lang="en-US" sz="1200" dirty="0" smtClean="0"/>
                        <a:t>13</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Total (1 to 12) </a:t>
                      </a:r>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sz="90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33400" y="381000"/>
          <a:ext cx="8382000" cy="5979160"/>
        </p:xfrm>
        <a:graphic>
          <a:graphicData uri="http://schemas.openxmlformats.org/drawingml/2006/table">
            <a:tbl>
              <a:tblPr firstRow="1" bandRow="1">
                <a:tableStyleId>{5C22544A-7EE6-4342-B048-85BDC9FD1C3A}</a:tableStyleId>
              </a:tblPr>
              <a:tblGrid>
                <a:gridCol w="457200"/>
                <a:gridCol w="4953000"/>
                <a:gridCol w="457200"/>
                <a:gridCol w="533400"/>
                <a:gridCol w="533400"/>
                <a:gridCol w="457200"/>
                <a:gridCol w="533400"/>
                <a:gridCol w="457200"/>
              </a:tblGrid>
              <a:tr h="370840">
                <a:tc>
                  <a:txBody>
                    <a:bodyPr/>
                    <a:lstStyle/>
                    <a:p>
                      <a:r>
                        <a:rPr lang="en-US" sz="1600" dirty="0" smtClean="0"/>
                        <a:t>14</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kern="1200" baseline="0" dirty="0" smtClean="0">
                          <a:solidFill>
                            <a:schemeClr val="lt1"/>
                          </a:solidFill>
                          <a:latin typeface="+mn-lt"/>
                          <a:ea typeface="+mn-ea"/>
                          <a:cs typeface="+mn-cs"/>
                        </a:rPr>
                        <a:t>Add/Less: Work-in-Progress Adjustments 	</a:t>
                      </a:r>
                    </a:p>
                  </a:txBody>
                  <a:tcPr/>
                </a:tc>
                <a:tc>
                  <a:txBody>
                    <a:bodyPr/>
                    <a:lstStyle/>
                    <a:p>
                      <a:endParaRPr lang="en-US" sz="160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r>
              <a:tr h="370840">
                <a:tc>
                  <a:txBody>
                    <a:bodyPr/>
                    <a:lstStyle/>
                    <a:p>
                      <a:r>
                        <a:rPr lang="en-US" sz="1600" dirty="0" smtClean="0"/>
                        <a:t>15</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dk1"/>
                          </a:solidFill>
                          <a:latin typeface="+mn-lt"/>
                          <a:ea typeface="+mn-ea"/>
                          <a:cs typeface="+mn-cs"/>
                        </a:rPr>
                        <a:t>Less: Credits for Recoveries, if any 	</a:t>
                      </a:r>
                    </a:p>
                  </a:txBody>
                  <a:tcPr/>
                </a:tc>
                <a:tc>
                  <a:txBody>
                    <a:bodyPr/>
                    <a:lstStyle/>
                    <a:p>
                      <a:endParaRPr lang="en-US" sz="160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r>
              <a:tr h="370840">
                <a:tc>
                  <a:txBody>
                    <a:bodyPr/>
                    <a:lstStyle/>
                    <a:p>
                      <a:r>
                        <a:rPr lang="en-US" sz="1600" dirty="0" smtClean="0"/>
                        <a:t>16</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dk1"/>
                          </a:solidFill>
                          <a:latin typeface="+mn-lt"/>
                          <a:ea typeface="+mn-ea"/>
                          <a:cs typeface="+mn-cs"/>
                        </a:rPr>
                        <a:t>Primary Packing Cost 	</a:t>
                      </a:r>
                    </a:p>
                  </a:txBody>
                  <a:tcPr/>
                </a:tc>
                <a:tc>
                  <a:txBody>
                    <a:bodyPr/>
                    <a:lstStyle/>
                    <a:p>
                      <a:endParaRPr lang="en-US" sz="160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600" dirty="0" smtClean="0"/>
                        <a:t>17</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dk1"/>
                          </a:solidFill>
                          <a:latin typeface="+mn-lt"/>
                          <a:ea typeface="+mn-ea"/>
                          <a:cs typeface="+mn-cs"/>
                        </a:rPr>
                        <a:t>Cost of Production/Operations (12 + 13 to 17) 	</a:t>
                      </a:r>
                    </a:p>
                  </a:txBody>
                  <a:tcPr/>
                </a:tc>
                <a:tc>
                  <a:txBody>
                    <a:bodyPr/>
                    <a:lstStyle/>
                    <a:p>
                      <a:endParaRPr lang="en-US" sz="160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600" dirty="0" smtClean="0"/>
                        <a:t>18</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dk1"/>
                          </a:solidFill>
                          <a:latin typeface="+mn-lt"/>
                          <a:ea typeface="+mn-ea"/>
                          <a:cs typeface="+mn-cs"/>
                        </a:rPr>
                        <a:t>Increase/Decrease in Stock of Finished Goods 	</a:t>
                      </a:r>
                    </a:p>
                  </a:txBody>
                  <a:tcPr/>
                </a:tc>
                <a:tc>
                  <a:txBody>
                    <a:bodyPr/>
                    <a:lstStyle/>
                    <a:p>
                      <a:endParaRPr lang="en-US" sz="160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600" dirty="0" smtClean="0"/>
                        <a:t>19</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dk1"/>
                          </a:solidFill>
                          <a:latin typeface="+mn-lt"/>
                          <a:ea typeface="+mn-ea"/>
                          <a:cs typeface="+mn-cs"/>
                        </a:rPr>
                        <a:t>Less: Self/Captive Consumption (incl. Samples, etc.) </a:t>
                      </a:r>
                    </a:p>
                  </a:txBody>
                  <a:tcPr/>
                </a:tc>
                <a:tc>
                  <a:txBody>
                    <a:bodyPr/>
                    <a:lstStyle/>
                    <a:p>
                      <a:endParaRPr lang="en-US" sz="160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600" dirty="0" smtClean="0"/>
                        <a:t>20</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dk1"/>
                          </a:solidFill>
                          <a:latin typeface="+mn-lt"/>
                          <a:ea typeface="+mn-ea"/>
                          <a:cs typeface="+mn-cs"/>
                        </a:rPr>
                        <a:t>Other Adjustments (if any) 	</a:t>
                      </a:r>
                    </a:p>
                  </a:txBody>
                  <a:tcPr/>
                </a:tc>
                <a:tc>
                  <a:txBody>
                    <a:bodyPr/>
                    <a:lstStyle/>
                    <a:p>
                      <a:endParaRPr lang="en-US" sz="160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600" dirty="0" smtClean="0"/>
                        <a:t>21</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dk1"/>
                          </a:solidFill>
                          <a:latin typeface="+mn-lt"/>
                          <a:ea typeface="+mn-ea"/>
                          <a:cs typeface="+mn-cs"/>
                        </a:rPr>
                        <a:t>Cost of Production/Operation of Goods/Services Sold (17 + 18 to 20) 	</a:t>
                      </a:r>
                    </a:p>
                  </a:txBody>
                  <a:tcPr/>
                </a:tc>
                <a:tc>
                  <a:txBody>
                    <a:bodyPr/>
                    <a:lstStyle/>
                    <a:p>
                      <a:endParaRPr lang="en-US" sz="160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600" dirty="0" smtClean="0"/>
                        <a:t>22</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dk1"/>
                          </a:solidFill>
                          <a:latin typeface="+mn-lt"/>
                          <a:ea typeface="+mn-ea"/>
                          <a:cs typeface="+mn-cs"/>
                        </a:rPr>
                        <a:t>Administrative Overheads 	</a:t>
                      </a:r>
                    </a:p>
                  </a:txBody>
                  <a:tcPr/>
                </a:tc>
                <a:tc>
                  <a:txBody>
                    <a:bodyPr/>
                    <a:lstStyle/>
                    <a:p>
                      <a:endParaRPr lang="en-US" sz="160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600" dirty="0" smtClean="0"/>
                        <a:t>23</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dk1"/>
                          </a:solidFill>
                          <a:latin typeface="+mn-lt"/>
                          <a:ea typeface="+mn-ea"/>
                          <a:cs typeface="+mn-cs"/>
                        </a:rPr>
                        <a:t>Secondary Packing Cost 	</a:t>
                      </a:r>
                    </a:p>
                  </a:txBody>
                  <a:tcPr/>
                </a:tc>
                <a:tc>
                  <a:txBody>
                    <a:bodyPr/>
                    <a:lstStyle/>
                    <a:p>
                      <a:endParaRPr lang="en-US" sz="1600"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600" dirty="0" smtClean="0"/>
                        <a:t>24</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dk1"/>
                          </a:solidFill>
                          <a:latin typeface="+mn-lt"/>
                          <a:ea typeface="+mn-ea"/>
                          <a:cs typeface="+mn-cs"/>
                        </a:rPr>
                        <a:t>Selling &amp; Distribution Overheads 	</a:t>
                      </a:r>
                    </a:p>
                  </a:txBody>
                  <a:tcPr/>
                </a:tc>
                <a:tc>
                  <a:txBody>
                    <a:bodyPr/>
                    <a:lstStyle/>
                    <a:p>
                      <a:endParaRPr lang="en-US" sz="1600"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600" dirty="0" smtClean="0"/>
                        <a:t>25</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dk1"/>
                          </a:solidFill>
                          <a:latin typeface="+mn-lt"/>
                          <a:ea typeface="+mn-ea"/>
                          <a:cs typeface="+mn-cs"/>
                        </a:rPr>
                        <a:t>Interest &amp; Financing Charges 	</a:t>
                      </a:r>
                    </a:p>
                  </a:txBody>
                  <a:tcPr/>
                </a:tc>
                <a:tc>
                  <a:txBody>
                    <a:bodyPr/>
                    <a:lstStyle/>
                    <a:p>
                      <a:endParaRPr lang="en-US" sz="1600"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600" dirty="0" smtClean="0"/>
                        <a:t>26</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dk1"/>
                          </a:solidFill>
                          <a:latin typeface="+mn-lt"/>
                          <a:ea typeface="+mn-ea"/>
                          <a:cs typeface="+mn-cs"/>
                        </a:rPr>
                        <a:t>Cost of Sales (21 + 22 to 25) 	</a:t>
                      </a:r>
                    </a:p>
                  </a:txBody>
                  <a:tcPr/>
                </a:tc>
                <a:tc>
                  <a:txBody>
                    <a:bodyPr/>
                    <a:lstStyle/>
                    <a:p>
                      <a:endParaRPr lang="en-US" sz="1600"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600" dirty="0" smtClean="0"/>
                        <a:t>27</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dk1"/>
                          </a:solidFill>
                          <a:latin typeface="+mn-lt"/>
                          <a:ea typeface="+mn-ea"/>
                          <a:cs typeface="+mn-cs"/>
                        </a:rPr>
                        <a:t>Net Sales Realization (Net of Taxes and Duties) 	</a:t>
                      </a:r>
                    </a:p>
                  </a:txBody>
                  <a:tcPr/>
                </a:tc>
                <a:tc>
                  <a:txBody>
                    <a:bodyPr/>
                    <a:lstStyle/>
                    <a:p>
                      <a:endParaRPr lang="en-US" sz="1600"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600" dirty="0" smtClean="0"/>
                        <a:t>28</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dk1"/>
                          </a:solidFill>
                          <a:latin typeface="+mn-lt"/>
                          <a:ea typeface="+mn-ea"/>
                          <a:cs typeface="+mn-cs"/>
                        </a:rPr>
                        <a:t>Margin [Profit/(Loss) as per Cost Accounts] (27 - 26) 	</a:t>
                      </a:r>
                    </a:p>
                    <a:p>
                      <a:endParaRPr lang="en-US" sz="1600" dirty="0"/>
                    </a:p>
                  </a:txBody>
                  <a:tcPr/>
                </a:tc>
                <a:tc>
                  <a:txBody>
                    <a:bodyPr/>
                    <a:lstStyle/>
                    <a:p>
                      <a:endParaRPr lang="en-US" sz="1600"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US" sz="3100" b="1" dirty="0" smtClean="0"/>
              <a:t/>
            </a:r>
            <a:br>
              <a:rPr lang="en-US" sz="3100" b="1" dirty="0" smtClean="0"/>
            </a:br>
            <a:r>
              <a:rPr lang="en-US" sz="3100" b="1" dirty="0" smtClean="0"/>
              <a:t/>
            </a:r>
            <a:br>
              <a:rPr lang="en-US" sz="3100" b="1" dirty="0" smtClean="0"/>
            </a:br>
            <a:r>
              <a:rPr lang="en-US" sz="2200" b="1" dirty="0" smtClean="0"/>
              <a:t>Annexure6</a:t>
            </a:r>
            <a:r>
              <a:rPr lang="en-US" sz="2000" b="1" dirty="0" smtClean="0"/>
              <a:t>.OPERATING RATIO ANALYSIS </a:t>
            </a:r>
            <a:r>
              <a:rPr lang="en-US" sz="1600" b="1" dirty="0" smtClean="0"/>
              <a:t>(for each product group separately)</a:t>
            </a:r>
            <a:r>
              <a:rPr lang="en-US" sz="2200" b="1" dirty="0" smtClean="0"/>
              <a:t>	</a:t>
            </a:r>
            <a:r>
              <a:rPr lang="en-US" sz="3600" b="1" dirty="0" smtClean="0"/>
              <a:t/>
            </a:r>
            <a:br>
              <a:rPr lang="en-US" sz="3600" b="1" dirty="0" smtClean="0"/>
            </a:br>
            <a:endParaRPr lang="en-US" dirty="0"/>
          </a:p>
        </p:txBody>
      </p:sp>
      <p:graphicFrame>
        <p:nvGraphicFramePr>
          <p:cNvPr id="4" name="Content Placeholder 3"/>
          <p:cNvGraphicFramePr>
            <a:graphicFrameLocks noGrp="1"/>
          </p:cNvGraphicFramePr>
          <p:nvPr>
            <p:ph idx="1"/>
          </p:nvPr>
        </p:nvGraphicFramePr>
        <p:xfrm>
          <a:off x="1143000" y="457200"/>
          <a:ext cx="7772399" cy="6243207"/>
        </p:xfrm>
        <a:graphic>
          <a:graphicData uri="http://schemas.openxmlformats.org/drawingml/2006/table">
            <a:tbl>
              <a:tblPr firstRow="1" bandRow="1">
                <a:tableStyleId>{5C22544A-7EE6-4342-B048-85BDC9FD1C3A}</a:tableStyleId>
              </a:tblPr>
              <a:tblGrid>
                <a:gridCol w="513800"/>
                <a:gridCol w="3746072"/>
                <a:gridCol w="672612"/>
                <a:gridCol w="896815"/>
                <a:gridCol w="971550"/>
                <a:gridCol w="971550"/>
              </a:tblGrid>
              <a:tr h="509079">
                <a:tc>
                  <a:txBody>
                    <a:bodyPr/>
                    <a:lstStyle/>
                    <a:p>
                      <a:r>
                        <a:rPr lang="en-US" sz="1400" dirty="0" smtClean="0"/>
                        <a:t>Sno.</a:t>
                      </a:r>
                      <a:endParaRPr lang="en-US" sz="1400" dirty="0"/>
                    </a:p>
                  </a:txBody>
                  <a:tcPr/>
                </a:tc>
                <a:tc>
                  <a:txBody>
                    <a:bodyPr/>
                    <a:lstStyle/>
                    <a:p>
                      <a:r>
                        <a:rPr lang="en-US" sz="1400" dirty="0" smtClean="0"/>
                        <a:t>Particulars</a:t>
                      </a:r>
                      <a:endParaRPr lang="en-US" sz="1400" dirty="0"/>
                    </a:p>
                  </a:txBody>
                  <a:tcPr/>
                </a:tc>
                <a:tc>
                  <a:txBody>
                    <a:bodyPr/>
                    <a:lstStyle/>
                    <a:p>
                      <a:r>
                        <a:rPr lang="en-US" sz="1400" dirty="0" smtClean="0"/>
                        <a:t>Units</a:t>
                      </a:r>
                      <a:endParaRPr lang="en-US" sz="1400" dirty="0"/>
                    </a:p>
                  </a:txBody>
                  <a:tcPr/>
                </a:tc>
                <a:tc>
                  <a:txBody>
                    <a:bodyPr/>
                    <a:lstStyle/>
                    <a:p>
                      <a:r>
                        <a:rPr lang="en-US" sz="1400" dirty="0" smtClean="0"/>
                        <a:t>Current year</a:t>
                      </a:r>
                      <a:endParaRPr lang="en-US" sz="1400" dirty="0"/>
                    </a:p>
                  </a:txBody>
                  <a:tcPr/>
                </a:tc>
                <a:tc>
                  <a:txBody>
                    <a:bodyPr/>
                    <a:lstStyle/>
                    <a:p>
                      <a:r>
                        <a:rPr lang="en-US" sz="1400" dirty="0" smtClean="0"/>
                        <a:t>Previous Year-1</a:t>
                      </a:r>
                      <a:endParaRPr lang="en-US" sz="1400" dirty="0"/>
                    </a:p>
                  </a:txBody>
                  <a:tcPr/>
                </a:tc>
                <a:tc>
                  <a:txBody>
                    <a:bodyPr/>
                    <a:lstStyle/>
                    <a:p>
                      <a:r>
                        <a:rPr lang="en-US" sz="1400" dirty="0" smtClean="0"/>
                        <a:t>Previous Year</a:t>
                      </a:r>
                      <a:r>
                        <a:rPr lang="en-US" sz="1400" baseline="0" dirty="0" smtClean="0"/>
                        <a:t>-2</a:t>
                      </a:r>
                      <a:endParaRPr lang="en-US" sz="1400" dirty="0"/>
                    </a:p>
                  </a:txBody>
                  <a:tcPr/>
                </a:tc>
              </a:tr>
              <a:tr h="344259">
                <a:tc>
                  <a:txBody>
                    <a:bodyPr/>
                    <a:lstStyle/>
                    <a:p>
                      <a:endParaRPr lang="en-US" sz="1400" dirty="0"/>
                    </a:p>
                  </a:txBody>
                  <a:tcPr/>
                </a:tc>
                <a:tc>
                  <a:txBody>
                    <a:bodyPr/>
                    <a:lstStyle/>
                    <a:p>
                      <a:r>
                        <a:rPr lang="en-US" sz="1600" dirty="0" smtClean="0"/>
                        <a:t>Ratio of operating expenses to cost of sales</a:t>
                      </a:r>
                      <a:endParaRPr lang="en-US" sz="1600" dirty="0"/>
                    </a:p>
                  </a:txBody>
                  <a:tcPr/>
                </a:tc>
                <a:tc>
                  <a:txBody>
                    <a:bodyPr/>
                    <a:lstStyle/>
                    <a:p>
                      <a:r>
                        <a:rPr lang="en-US" sz="1400" dirty="0" smtClean="0"/>
                        <a:t>%</a:t>
                      </a:r>
                      <a:endParaRPr lang="en-US" sz="1400" dirty="0"/>
                    </a:p>
                  </a:txBody>
                  <a:tcPr/>
                </a:tc>
                <a:tc>
                  <a:txBody>
                    <a:bodyPr/>
                    <a:lstStyle/>
                    <a:p>
                      <a:endParaRPr lang="en-US" sz="1400" dirty="0"/>
                    </a:p>
                  </a:txBody>
                  <a:tcPr/>
                </a:tc>
                <a:tc>
                  <a:txBody>
                    <a:bodyPr/>
                    <a:lstStyle/>
                    <a:p>
                      <a:endParaRPr lang="en-US" sz="1400"/>
                    </a:p>
                  </a:txBody>
                  <a:tcPr/>
                </a:tc>
                <a:tc>
                  <a:txBody>
                    <a:bodyPr/>
                    <a:lstStyle/>
                    <a:p>
                      <a:endParaRPr lang="en-US" sz="1400"/>
                    </a:p>
                  </a:txBody>
                  <a:tcPr/>
                </a:tc>
              </a:tr>
              <a:tr h="299459">
                <a:tc>
                  <a:txBody>
                    <a:bodyPr/>
                    <a:lstStyle/>
                    <a:p>
                      <a:pPr marL="342900" indent="-342900">
                        <a:buFont typeface="+mj-lt"/>
                        <a:buNone/>
                      </a:pPr>
                      <a:r>
                        <a:rPr lang="en-US" sz="1400" dirty="0" smtClean="0"/>
                        <a:t>1</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dk1"/>
                          </a:solidFill>
                          <a:latin typeface="+mn-lt"/>
                          <a:ea typeface="+mn-ea"/>
                          <a:cs typeface="+mn-cs"/>
                        </a:rPr>
                        <a:t>Materials (incl. Process Materials) Cost</a:t>
                      </a:r>
                    </a:p>
                  </a:txBody>
                  <a:tcPr/>
                </a:tc>
                <a:tc>
                  <a:txBody>
                    <a:bodyPr/>
                    <a:lstStyle/>
                    <a:p>
                      <a:r>
                        <a:rPr lang="en-US" sz="1400" dirty="0" smtClean="0"/>
                        <a:t>%</a:t>
                      </a:r>
                      <a:endParaRPr lang="en-US" sz="1400" dirty="0"/>
                    </a:p>
                  </a:txBody>
                  <a:tcPr/>
                </a:tc>
                <a:tc>
                  <a:txBody>
                    <a:bodyPr/>
                    <a:lstStyle/>
                    <a:p>
                      <a:endParaRPr lang="en-US" sz="1400"/>
                    </a:p>
                  </a:txBody>
                  <a:tcPr/>
                </a:tc>
                <a:tc>
                  <a:txBody>
                    <a:bodyPr/>
                    <a:lstStyle/>
                    <a:p>
                      <a:endParaRPr lang="en-US" sz="1400"/>
                    </a:p>
                  </a:txBody>
                  <a:tcPr/>
                </a:tc>
                <a:tc>
                  <a:txBody>
                    <a:bodyPr/>
                    <a:lstStyle/>
                    <a:p>
                      <a:endParaRPr lang="en-US" sz="1400"/>
                    </a:p>
                  </a:txBody>
                  <a:tcPr/>
                </a:tc>
              </a:tr>
              <a:tr h="344259">
                <a:tc>
                  <a:txBody>
                    <a:bodyPr/>
                    <a:lstStyle/>
                    <a:p>
                      <a:pPr marL="342900" indent="-342900">
                        <a:buFont typeface="+mj-lt"/>
                        <a:buNone/>
                      </a:pPr>
                      <a:r>
                        <a:rPr lang="en-US" sz="1400" dirty="0" smtClean="0"/>
                        <a:t>2</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dk1"/>
                          </a:solidFill>
                          <a:latin typeface="+mn-lt"/>
                          <a:ea typeface="+mn-ea"/>
                          <a:cs typeface="+mn-cs"/>
                        </a:rPr>
                        <a:t>Utilities Cost	</a:t>
                      </a:r>
                    </a:p>
                  </a:txBody>
                  <a:tcPr/>
                </a:tc>
                <a:tc>
                  <a:txBody>
                    <a:bodyPr/>
                    <a:lstStyle/>
                    <a:p>
                      <a:r>
                        <a:rPr lang="en-US" sz="1400" dirty="0" smtClean="0"/>
                        <a:t>%</a:t>
                      </a:r>
                      <a:endParaRPr lang="en-US" sz="1400" dirty="0"/>
                    </a:p>
                  </a:txBody>
                  <a:tcPr/>
                </a:tc>
                <a:tc>
                  <a:txBody>
                    <a:bodyPr/>
                    <a:lstStyle/>
                    <a:p>
                      <a:endParaRPr lang="en-US" sz="1400"/>
                    </a:p>
                  </a:txBody>
                  <a:tcPr/>
                </a:tc>
                <a:tc>
                  <a:txBody>
                    <a:bodyPr/>
                    <a:lstStyle/>
                    <a:p>
                      <a:endParaRPr lang="en-US" sz="1400"/>
                    </a:p>
                  </a:txBody>
                  <a:tcPr/>
                </a:tc>
                <a:tc>
                  <a:txBody>
                    <a:bodyPr/>
                    <a:lstStyle/>
                    <a:p>
                      <a:endParaRPr lang="en-US" sz="1400"/>
                    </a:p>
                  </a:txBody>
                  <a:tcPr/>
                </a:tc>
              </a:tr>
              <a:tr h="344259">
                <a:tc>
                  <a:txBody>
                    <a:bodyPr/>
                    <a:lstStyle/>
                    <a:p>
                      <a:pPr marL="342900" indent="-342900">
                        <a:buFont typeface="+mj-lt"/>
                        <a:buNone/>
                      </a:pPr>
                      <a:r>
                        <a:rPr lang="en-US" sz="1400" dirty="0" smtClean="0"/>
                        <a:t>3</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dk1"/>
                          </a:solidFill>
                          <a:latin typeface="+mn-lt"/>
                          <a:ea typeface="+mn-ea"/>
                          <a:cs typeface="+mn-cs"/>
                        </a:rPr>
                        <a:t>Direct Employees Cost	</a:t>
                      </a:r>
                    </a:p>
                  </a:txBody>
                  <a:tcPr/>
                </a:tc>
                <a:tc>
                  <a:txBody>
                    <a:bodyPr/>
                    <a:lstStyle/>
                    <a:p>
                      <a:r>
                        <a:rPr lang="en-US" sz="1400" dirty="0" smtClean="0"/>
                        <a:t>%</a:t>
                      </a:r>
                      <a:endParaRPr lang="en-US" sz="1400" dirty="0"/>
                    </a:p>
                  </a:txBody>
                  <a:tcPr/>
                </a:tc>
                <a:tc>
                  <a:txBody>
                    <a:bodyPr/>
                    <a:lstStyle/>
                    <a:p>
                      <a:endParaRPr lang="en-US" sz="1400"/>
                    </a:p>
                  </a:txBody>
                  <a:tcPr/>
                </a:tc>
                <a:tc>
                  <a:txBody>
                    <a:bodyPr/>
                    <a:lstStyle/>
                    <a:p>
                      <a:endParaRPr lang="en-US" sz="1400"/>
                    </a:p>
                  </a:txBody>
                  <a:tcPr/>
                </a:tc>
                <a:tc>
                  <a:txBody>
                    <a:bodyPr/>
                    <a:lstStyle/>
                    <a:p>
                      <a:endParaRPr lang="en-US" sz="1400" dirty="0"/>
                    </a:p>
                  </a:txBody>
                  <a:tcPr/>
                </a:tc>
              </a:tr>
              <a:tr h="344259">
                <a:tc>
                  <a:txBody>
                    <a:bodyPr/>
                    <a:lstStyle/>
                    <a:p>
                      <a:pPr marL="342900" indent="-342900">
                        <a:buFontTx/>
                        <a:buNone/>
                      </a:pPr>
                      <a:r>
                        <a:rPr lang="en-US" sz="1400" dirty="0" smtClean="0"/>
                        <a:t>4</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dk1"/>
                          </a:solidFill>
                          <a:latin typeface="+mn-lt"/>
                          <a:ea typeface="+mn-ea"/>
                          <a:cs typeface="+mn-cs"/>
                        </a:rPr>
                        <a:t>Direct Expenses	</a:t>
                      </a:r>
                    </a:p>
                  </a:txBody>
                  <a:tcPr/>
                </a:tc>
                <a:tc>
                  <a:txBody>
                    <a:bodyPr/>
                    <a:lstStyle/>
                    <a:p>
                      <a:r>
                        <a:rPr lang="en-US" sz="1400" dirty="0" smtClean="0"/>
                        <a:t>%</a:t>
                      </a:r>
                      <a:endParaRPr lang="en-US" sz="1400" dirty="0"/>
                    </a:p>
                  </a:txBody>
                  <a:tcPr/>
                </a:tc>
                <a:tc>
                  <a:txBody>
                    <a:bodyPr/>
                    <a:lstStyle/>
                    <a:p>
                      <a:endParaRPr lang="en-US" sz="1400"/>
                    </a:p>
                  </a:txBody>
                  <a:tcPr/>
                </a:tc>
                <a:tc>
                  <a:txBody>
                    <a:bodyPr/>
                    <a:lstStyle/>
                    <a:p>
                      <a:endParaRPr lang="en-US" sz="1400"/>
                    </a:p>
                  </a:txBody>
                  <a:tcPr/>
                </a:tc>
                <a:tc>
                  <a:txBody>
                    <a:bodyPr/>
                    <a:lstStyle/>
                    <a:p>
                      <a:endParaRPr lang="en-US" sz="1400"/>
                    </a:p>
                  </a:txBody>
                  <a:tcPr/>
                </a:tc>
              </a:tr>
              <a:tr h="344259">
                <a:tc>
                  <a:txBody>
                    <a:bodyPr/>
                    <a:lstStyle/>
                    <a:p>
                      <a:pPr marL="342900" indent="-342900">
                        <a:buFontTx/>
                        <a:buNone/>
                      </a:pPr>
                      <a:r>
                        <a:rPr lang="en-US" sz="1400" dirty="0" smtClean="0"/>
                        <a:t>5</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dk1"/>
                          </a:solidFill>
                          <a:latin typeface="+mn-lt"/>
                          <a:ea typeface="+mn-ea"/>
                          <a:cs typeface="+mn-cs"/>
                        </a:rPr>
                        <a:t>Consumable Stores &amp; Spares	</a:t>
                      </a:r>
                    </a:p>
                  </a:txBody>
                  <a:tcPr/>
                </a:tc>
                <a:tc>
                  <a:txBody>
                    <a:bodyPr/>
                    <a:lstStyle/>
                    <a:p>
                      <a:r>
                        <a:rPr lang="en-US" sz="1400" dirty="0" smtClean="0"/>
                        <a:t>%</a:t>
                      </a:r>
                      <a:endParaRPr lang="en-US" sz="1400" dirty="0"/>
                    </a:p>
                  </a:txBody>
                  <a:tcPr/>
                </a:tc>
                <a:tc>
                  <a:txBody>
                    <a:bodyPr/>
                    <a:lstStyle/>
                    <a:p>
                      <a:endParaRPr lang="en-US" sz="1400"/>
                    </a:p>
                  </a:txBody>
                  <a:tcPr/>
                </a:tc>
                <a:tc>
                  <a:txBody>
                    <a:bodyPr/>
                    <a:lstStyle/>
                    <a:p>
                      <a:endParaRPr lang="en-US" sz="1400" dirty="0"/>
                    </a:p>
                  </a:txBody>
                  <a:tcPr/>
                </a:tc>
                <a:tc>
                  <a:txBody>
                    <a:bodyPr/>
                    <a:lstStyle/>
                    <a:p>
                      <a:endParaRPr lang="en-US" sz="1400"/>
                    </a:p>
                  </a:txBody>
                  <a:tcPr/>
                </a:tc>
              </a:tr>
              <a:tr h="344259">
                <a:tc>
                  <a:txBody>
                    <a:bodyPr/>
                    <a:lstStyle/>
                    <a:p>
                      <a:pPr marL="342900" indent="-342900">
                        <a:buFontTx/>
                        <a:buNone/>
                      </a:pPr>
                      <a:r>
                        <a:rPr lang="en-US" sz="1400" dirty="0" smtClean="0"/>
                        <a:t>6</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dk1"/>
                          </a:solidFill>
                          <a:latin typeface="+mn-lt"/>
                          <a:ea typeface="+mn-ea"/>
                          <a:cs typeface="+mn-cs"/>
                        </a:rPr>
                        <a:t>Repairs &amp; Maintenance Cost	</a:t>
                      </a:r>
                    </a:p>
                  </a:txBody>
                  <a:tcPr/>
                </a:tc>
                <a:tc>
                  <a:txBody>
                    <a:bodyPr/>
                    <a:lstStyle/>
                    <a:p>
                      <a:r>
                        <a:rPr lang="en-US" sz="1400" dirty="0" smtClean="0"/>
                        <a:t>%</a:t>
                      </a:r>
                      <a:endParaRPr lang="en-US" sz="1400" dirty="0"/>
                    </a:p>
                  </a:txBody>
                  <a:tcPr/>
                </a:tc>
                <a:tc>
                  <a:txBody>
                    <a:bodyPr/>
                    <a:lstStyle/>
                    <a:p>
                      <a:endParaRPr lang="en-US" sz="1400"/>
                    </a:p>
                  </a:txBody>
                  <a:tcPr/>
                </a:tc>
                <a:tc>
                  <a:txBody>
                    <a:bodyPr/>
                    <a:lstStyle/>
                    <a:p>
                      <a:endParaRPr lang="en-US" sz="1400"/>
                    </a:p>
                  </a:txBody>
                  <a:tcPr/>
                </a:tc>
                <a:tc>
                  <a:txBody>
                    <a:bodyPr/>
                    <a:lstStyle/>
                    <a:p>
                      <a:endParaRPr lang="en-US" sz="1400"/>
                    </a:p>
                  </a:txBody>
                  <a:tcPr/>
                </a:tc>
              </a:tr>
              <a:tr h="344259">
                <a:tc>
                  <a:txBody>
                    <a:bodyPr/>
                    <a:lstStyle/>
                    <a:p>
                      <a:pPr marL="342900" indent="-342900">
                        <a:buFontTx/>
                        <a:buNone/>
                      </a:pPr>
                      <a:r>
                        <a:rPr lang="en-US" sz="1400" dirty="0" smtClean="0"/>
                        <a:t>7</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dk1"/>
                          </a:solidFill>
                          <a:latin typeface="+mn-lt"/>
                          <a:ea typeface="+mn-ea"/>
                          <a:cs typeface="+mn-cs"/>
                        </a:rPr>
                        <a:t>Depreciation / Amortization Cost	</a:t>
                      </a:r>
                    </a:p>
                  </a:txBody>
                  <a:tcPr/>
                </a:tc>
                <a:tc>
                  <a:txBody>
                    <a:bodyPr/>
                    <a:lstStyle/>
                    <a:p>
                      <a:r>
                        <a:rPr lang="en-US" sz="1400" dirty="0" smtClean="0"/>
                        <a:t>%</a:t>
                      </a:r>
                      <a:endParaRPr lang="en-US" sz="1400" dirty="0"/>
                    </a:p>
                  </a:txBody>
                  <a:tcPr/>
                </a:tc>
                <a:tc>
                  <a:txBody>
                    <a:bodyPr/>
                    <a:lstStyle/>
                    <a:p>
                      <a:endParaRPr lang="en-US" sz="1400"/>
                    </a:p>
                  </a:txBody>
                  <a:tcPr/>
                </a:tc>
                <a:tc>
                  <a:txBody>
                    <a:bodyPr/>
                    <a:lstStyle/>
                    <a:p>
                      <a:endParaRPr lang="en-US" sz="1400"/>
                    </a:p>
                  </a:txBody>
                  <a:tcPr/>
                </a:tc>
                <a:tc>
                  <a:txBody>
                    <a:bodyPr/>
                    <a:lstStyle/>
                    <a:p>
                      <a:endParaRPr lang="en-US" sz="1400"/>
                    </a:p>
                  </a:txBody>
                  <a:tcPr/>
                </a:tc>
              </a:tr>
              <a:tr h="344259">
                <a:tc>
                  <a:txBody>
                    <a:bodyPr/>
                    <a:lstStyle/>
                    <a:p>
                      <a:pPr marL="342900" indent="-342900">
                        <a:buFontTx/>
                        <a:buNone/>
                      </a:pPr>
                      <a:r>
                        <a:rPr lang="en-US" sz="1400" dirty="0" smtClean="0"/>
                        <a:t>8</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dk1"/>
                          </a:solidFill>
                          <a:latin typeface="+mn-lt"/>
                          <a:ea typeface="+mn-ea"/>
                          <a:cs typeface="+mn-cs"/>
                        </a:rPr>
                        <a:t>Packing Cost	</a:t>
                      </a:r>
                    </a:p>
                  </a:txBody>
                  <a:tcPr/>
                </a:tc>
                <a:tc>
                  <a:txBody>
                    <a:bodyPr/>
                    <a:lstStyle/>
                    <a:p>
                      <a:r>
                        <a:rPr lang="en-US" sz="1400" smtClean="0"/>
                        <a:t>%</a:t>
                      </a:r>
                      <a:endParaRPr lang="en-US" sz="1400" dirty="0"/>
                    </a:p>
                  </a:txBody>
                  <a:tcPr/>
                </a:tc>
                <a:tc>
                  <a:txBody>
                    <a:bodyPr/>
                    <a:lstStyle/>
                    <a:p>
                      <a:endParaRPr lang="en-US" sz="1400" dirty="0"/>
                    </a:p>
                  </a:txBody>
                  <a:tcPr/>
                </a:tc>
                <a:tc>
                  <a:txBody>
                    <a:bodyPr/>
                    <a:lstStyle/>
                    <a:p>
                      <a:endParaRPr lang="en-US" sz="1400"/>
                    </a:p>
                  </a:txBody>
                  <a:tcPr/>
                </a:tc>
                <a:tc>
                  <a:txBody>
                    <a:bodyPr/>
                    <a:lstStyle/>
                    <a:p>
                      <a:endParaRPr lang="en-US" sz="1400"/>
                    </a:p>
                  </a:txBody>
                  <a:tcPr/>
                </a:tc>
              </a:tr>
              <a:tr h="344259">
                <a:tc>
                  <a:txBody>
                    <a:bodyPr/>
                    <a:lstStyle/>
                    <a:p>
                      <a:pPr marL="342900" indent="-342900">
                        <a:buFontTx/>
                        <a:buNone/>
                      </a:pPr>
                      <a:r>
                        <a:rPr lang="en-US" sz="1400" dirty="0" smtClean="0"/>
                        <a:t>9</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dk1"/>
                          </a:solidFill>
                          <a:latin typeface="+mn-lt"/>
                          <a:ea typeface="+mn-ea"/>
                          <a:cs typeface="+mn-cs"/>
                        </a:rPr>
                        <a:t>Other Expenses	</a:t>
                      </a:r>
                    </a:p>
                  </a:txBody>
                  <a:tcPr/>
                </a:tc>
                <a:tc>
                  <a:txBody>
                    <a:bodyPr/>
                    <a:lstStyle/>
                    <a:p>
                      <a:r>
                        <a:rPr lang="en-US" sz="1400" smtClean="0"/>
                        <a:t>%</a:t>
                      </a:r>
                      <a:endParaRPr lang="en-US" sz="1400" dirty="0"/>
                    </a:p>
                  </a:txBody>
                  <a:tcPr/>
                </a:tc>
                <a:tc>
                  <a:txBody>
                    <a:bodyPr/>
                    <a:lstStyle/>
                    <a:p>
                      <a:endParaRPr lang="en-US" sz="1400"/>
                    </a:p>
                  </a:txBody>
                  <a:tcPr/>
                </a:tc>
                <a:tc>
                  <a:txBody>
                    <a:bodyPr/>
                    <a:lstStyle/>
                    <a:p>
                      <a:endParaRPr lang="en-US" sz="1400"/>
                    </a:p>
                  </a:txBody>
                  <a:tcPr/>
                </a:tc>
                <a:tc>
                  <a:txBody>
                    <a:bodyPr/>
                    <a:lstStyle/>
                    <a:p>
                      <a:endParaRPr lang="en-US" sz="1400"/>
                    </a:p>
                  </a:txBody>
                  <a:tcPr/>
                </a:tc>
              </a:tr>
              <a:tr h="344259">
                <a:tc>
                  <a:txBody>
                    <a:bodyPr/>
                    <a:lstStyle/>
                    <a:p>
                      <a:pPr marL="342900" indent="-342900">
                        <a:buFontTx/>
                        <a:buNone/>
                      </a:pPr>
                      <a:r>
                        <a:rPr lang="en-US" sz="1400" dirty="0" smtClean="0"/>
                        <a:t>10</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dk1"/>
                          </a:solidFill>
                          <a:latin typeface="+mn-lt"/>
                          <a:ea typeface="+mn-ea"/>
                          <a:cs typeface="+mn-cs"/>
                        </a:rPr>
                        <a:t>Stock Adjustments	</a:t>
                      </a:r>
                    </a:p>
                  </a:txBody>
                  <a:tcPr/>
                </a:tc>
                <a:tc>
                  <a:txBody>
                    <a:bodyPr/>
                    <a:lstStyle/>
                    <a:p>
                      <a:r>
                        <a:rPr lang="en-US" sz="1400" smtClean="0"/>
                        <a:t>%</a:t>
                      </a:r>
                      <a:endParaRPr lang="en-US" sz="1400" dirty="0"/>
                    </a:p>
                  </a:txBody>
                  <a:tcPr/>
                </a:tc>
                <a:tc>
                  <a:txBody>
                    <a:bodyPr/>
                    <a:lstStyle/>
                    <a:p>
                      <a:endParaRPr lang="en-US" sz="1400" dirty="0"/>
                    </a:p>
                  </a:txBody>
                  <a:tcPr/>
                </a:tc>
                <a:tc>
                  <a:txBody>
                    <a:bodyPr/>
                    <a:lstStyle/>
                    <a:p>
                      <a:endParaRPr lang="en-US" sz="1400"/>
                    </a:p>
                  </a:txBody>
                  <a:tcPr/>
                </a:tc>
                <a:tc>
                  <a:txBody>
                    <a:bodyPr/>
                    <a:lstStyle/>
                    <a:p>
                      <a:endParaRPr lang="en-US" sz="1400"/>
                    </a:p>
                  </a:txBody>
                  <a:tcPr/>
                </a:tc>
              </a:tr>
              <a:tr h="344259">
                <a:tc>
                  <a:txBody>
                    <a:bodyPr/>
                    <a:lstStyle/>
                    <a:p>
                      <a:pPr marL="342900" indent="-342900">
                        <a:buFontTx/>
                        <a:buNone/>
                      </a:pPr>
                      <a:r>
                        <a:rPr lang="en-US" sz="1400" dirty="0" smtClean="0"/>
                        <a:t>11</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dk1"/>
                          </a:solidFill>
                          <a:latin typeface="+mn-lt"/>
                          <a:ea typeface="+mn-ea"/>
                          <a:cs typeface="+mn-cs"/>
                        </a:rPr>
                        <a:t>Production Overheads	</a:t>
                      </a:r>
                    </a:p>
                  </a:txBody>
                  <a:tcPr/>
                </a:tc>
                <a:tc>
                  <a:txBody>
                    <a:bodyPr/>
                    <a:lstStyle/>
                    <a:p>
                      <a:r>
                        <a:rPr lang="en-US" sz="1400" smtClean="0"/>
                        <a:t>%</a:t>
                      </a:r>
                      <a:endParaRPr lang="en-US" sz="1400" dirty="0"/>
                    </a:p>
                  </a:txBody>
                  <a:tcPr/>
                </a:tc>
                <a:tc>
                  <a:txBody>
                    <a:bodyPr/>
                    <a:lstStyle/>
                    <a:p>
                      <a:endParaRPr lang="en-US" sz="1400"/>
                    </a:p>
                  </a:txBody>
                  <a:tcPr/>
                </a:tc>
                <a:tc>
                  <a:txBody>
                    <a:bodyPr/>
                    <a:lstStyle/>
                    <a:p>
                      <a:endParaRPr lang="en-US" sz="1400"/>
                    </a:p>
                  </a:txBody>
                  <a:tcPr/>
                </a:tc>
                <a:tc>
                  <a:txBody>
                    <a:bodyPr/>
                    <a:lstStyle/>
                    <a:p>
                      <a:endParaRPr lang="en-US" sz="1400"/>
                    </a:p>
                  </a:txBody>
                  <a:tcPr/>
                </a:tc>
              </a:tr>
              <a:tr h="344259">
                <a:tc>
                  <a:txBody>
                    <a:bodyPr/>
                    <a:lstStyle/>
                    <a:p>
                      <a:pPr marL="342900" indent="-342900">
                        <a:buFontTx/>
                        <a:buNone/>
                      </a:pPr>
                      <a:r>
                        <a:rPr lang="en-US" sz="1400" dirty="0" smtClean="0"/>
                        <a:t>12</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dk1"/>
                          </a:solidFill>
                          <a:latin typeface="+mn-lt"/>
                          <a:ea typeface="+mn-ea"/>
                          <a:cs typeface="+mn-cs"/>
                        </a:rPr>
                        <a:t>Administrative Overheads	</a:t>
                      </a:r>
                    </a:p>
                  </a:txBody>
                  <a:tcPr/>
                </a:tc>
                <a:tc>
                  <a:txBody>
                    <a:bodyPr/>
                    <a:lstStyle/>
                    <a:p>
                      <a:r>
                        <a:rPr lang="en-US" sz="1400" smtClean="0"/>
                        <a:t>%</a:t>
                      </a:r>
                      <a:endParaRPr lang="en-US" sz="1400" dirty="0"/>
                    </a:p>
                  </a:txBody>
                  <a:tcPr/>
                </a:tc>
                <a:tc>
                  <a:txBody>
                    <a:bodyPr/>
                    <a:lstStyle/>
                    <a:p>
                      <a:endParaRPr lang="en-US" sz="1400"/>
                    </a:p>
                  </a:txBody>
                  <a:tcPr/>
                </a:tc>
                <a:tc>
                  <a:txBody>
                    <a:bodyPr/>
                    <a:lstStyle/>
                    <a:p>
                      <a:endParaRPr lang="en-US" sz="1400" dirty="0"/>
                    </a:p>
                  </a:txBody>
                  <a:tcPr/>
                </a:tc>
                <a:tc>
                  <a:txBody>
                    <a:bodyPr/>
                    <a:lstStyle/>
                    <a:p>
                      <a:endParaRPr lang="en-US" sz="1400"/>
                    </a:p>
                  </a:txBody>
                  <a:tcPr/>
                </a:tc>
              </a:tr>
              <a:tr h="344259">
                <a:tc>
                  <a:txBody>
                    <a:bodyPr/>
                    <a:lstStyle/>
                    <a:p>
                      <a:pPr marL="342900" indent="-342900">
                        <a:buFontTx/>
                        <a:buNone/>
                      </a:pPr>
                      <a:r>
                        <a:rPr lang="en-US" sz="1400" dirty="0" smtClean="0"/>
                        <a:t>13</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dk1"/>
                          </a:solidFill>
                          <a:latin typeface="+mn-lt"/>
                          <a:ea typeface="+mn-ea"/>
                          <a:cs typeface="+mn-cs"/>
                        </a:rPr>
                        <a:t>Selling &amp; Distribution Overheads	</a:t>
                      </a:r>
                    </a:p>
                  </a:txBody>
                  <a:tcPr/>
                </a:tc>
                <a:tc>
                  <a:txBody>
                    <a:bodyPr/>
                    <a:lstStyle/>
                    <a:p>
                      <a:r>
                        <a:rPr lang="en-US" sz="1400" smtClean="0"/>
                        <a:t>%</a:t>
                      </a:r>
                      <a:endParaRPr lang="en-US" sz="1400" dirty="0"/>
                    </a:p>
                  </a:txBody>
                  <a:tcPr/>
                </a:tc>
                <a:tc>
                  <a:txBody>
                    <a:bodyPr/>
                    <a:lstStyle/>
                    <a:p>
                      <a:endParaRPr lang="en-US" sz="1400"/>
                    </a:p>
                  </a:txBody>
                  <a:tcPr/>
                </a:tc>
                <a:tc>
                  <a:txBody>
                    <a:bodyPr/>
                    <a:lstStyle/>
                    <a:p>
                      <a:endParaRPr lang="en-US" sz="1400"/>
                    </a:p>
                  </a:txBody>
                  <a:tcPr/>
                </a:tc>
                <a:tc>
                  <a:txBody>
                    <a:bodyPr/>
                    <a:lstStyle/>
                    <a:p>
                      <a:endParaRPr lang="en-US" sz="1400" dirty="0"/>
                    </a:p>
                  </a:txBody>
                  <a:tcPr/>
                </a:tc>
              </a:tr>
              <a:tr h="344259">
                <a:tc>
                  <a:txBody>
                    <a:bodyPr/>
                    <a:lstStyle/>
                    <a:p>
                      <a:pPr marL="342900" indent="-342900">
                        <a:buFontTx/>
                        <a:buNone/>
                      </a:pPr>
                      <a:r>
                        <a:rPr lang="en-US" sz="1400" dirty="0" smtClean="0"/>
                        <a:t>14</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dk1"/>
                          </a:solidFill>
                          <a:latin typeface="+mn-lt"/>
                          <a:ea typeface="+mn-ea"/>
                          <a:cs typeface="+mn-cs"/>
                        </a:rPr>
                        <a:t>Interest &amp; Financing Charges	</a:t>
                      </a:r>
                    </a:p>
                  </a:txBody>
                  <a:tcPr/>
                </a:tc>
                <a:tc>
                  <a:txBody>
                    <a:bodyPr/>
                    <a:lstStyle/>
                    <a:p>
                      <a:r>
                        <a:rPr lang="en-US" sz="1400" smtClean="0"/>
                        <a:t>%</a:t>
                      </a:r>
                      <a:endParaRPr lang="en-US" sz="1400" dirty="0"/>
                    </a:p>
                  </a:txBody>
                  <a:tcPr/>
                </a:tc>
                <a:tc>
                  <a:txBody>
                    <a:bodyPr/>
                    <a:lstStyle/>
                    <a:p>
                      <a:endParaRPr lang="en-US" sz="1400" dirty="0"/>
                    </a:p>
                  </a:txBody>
                  <a:tcPr/>
                </a:tc>
                <a:tc>
                  <a:txBody>
                    <a:bodyPr/>
                    <a:lstStyle/>
                    <a:p>
                      <a:endParaRPr lang="en-US" sz="1400"/>
                    </a:p>
                  </a:txBody>
                  <a:tcPr/>
                </a:tc>
                <a:tc>
                  <a:txBody>
                    <a:bodyPr/>
                    <a:lstStyle/>
                    <a:p>
                      <a:endParaRPr lang="en-US" sz="1400" dirty="0"/>
                    </a:p>
                  </a:txBody>
                  <a:tcPr/>
                </a:tc>
              </a:tr>
              <a:tr h="359350">
                <a:tc>
                  <a:txBody>
                    <a:bodyPr/>
                    <a:lstStyle/>
                    <a:p>
                      <a:pPr marL="342900" indent="-342900">
                        <a:buFontTx/>
                        <a:buNone/>
                      </a:pPr>
                      <a:r>
                        <a:rPr lang="en-US" sz="1400" dirty="0" smtClean="0"/>
                        <a:t>15</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dk1"/>
                          </a:solidFill>
                          <a:latin typeface="+mn-lt"/>
                          <a:ea typeface="+mn-ea"/>
                          <a:cs typeface="+mn-cs"/>
                        </a:rPr>
                        <a:t>Total	</a:t>
                      </a:r>
                    </a:p>
                  </a:txBody>
                  <a:tcPr/>
                </a:tc>
                <a:tc>
                  <a:txBody>
                    <a:bodyPr/>
                    <a:lstStyle/>
                    <a:p>
                      <a:r>
                        <a:rPr lang="en-US" sz="1400" dirty="0" smtClean="0"/>
                        <a:t>%</a:t>
                      </a:r>
                      <a:endParaRPr lang="en-US" sz="1400" dirty="0"/>
                    </a:p>
                  </a:txBody>
                  <a:tcPr/>
                </a:tc>
                <a:tc>
                  <a:txBody>
                    <a:bodyPr/>
                    <a:lstStyle/>
                    <a:p>
                      <a:endParaRPr lang="en-US" sz="1800" dirty="0"/>
                    </a:p>
                  </a:txBody>
                  <a:tcPr/>
                </a:tc>
                <a:tc>
                  <a:txBody>
                    <a:bodyPr/>
                    <a:lstStyle/>
                    <a:p>
                      <a:endParaRPr lang="en-US" sz="1800" dirty="0"/>
                    </a:p>
                  </a:txBody>
                  <a:tcPr/>
                </a:tc>
                <a:tc>
                  <a:txBody>
                    <a:bodyPr/>
                    <a:lstStyle/>
                    <a:p>
                      <a:endParaRPr lang="en-US" sz="1800" dirty="0"/>
                    </a:p>
                  </a:txBody>
                  <a:tcPr/>
                </a:tc>
              </a:tr>
            </a:tbl>
          </a:graphicData>
        </a:graphic>
      </p:graphicFrame>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382000" cy="533400"/>
          </a:xfrm>
        </p:spPr>
        <p:txBody>
          <a:bodyPr>
            <a:normAutofit fontScale="90000"/>
          </a:bodyPr>
          <a:lstStyle/>
          <a:p>
            <a:r>
              <a:rPr lang="en-US" sz="4000" b="1" dirty="0" smtClean="0"/>
              <a:t/>
            </a:r>
            <a:br>
              <a:rPr lang="en-US" sz="4000" b="1" dirty="0" smtClean="0"/>
            </a:br>
            <a:r>
              <a:rPr lang="en-US" sz="4000" b="1" dirty="0" smtClean="0"/>
              <a:t/>
            </a:r>
            <a:br>
              <a:rPr lang="en-US" sz="4000" b="1" dirty="0" smtClean="0"/>
            </a:br>
            <a:r>
              <a:rPr lang="en-US" sz="2200" b="1" dirty="0" smtClean="0"/>
              <a:t>Annexure 7.PROFIT RECONCILIATION </a:t>
            </a:r>
            <a:r>
              <a:rPr lang="en-US" sz="1600" b="1" dirty="0" smtClean="0"/>
              <a:t>(for the company as a whole)</a:t>
            </a:r>
            <a:r>
              <a:rPr lang="en-US" sz="3100" b="1" dirty="0" smtClean="0"/>
              <a:t>	</a:t>
            </a:r>
            <a:r>
              <a:rPr lang="en-US" b="1" dirty="0" smtClean="0"/>
              <a:t/>
            </a:r>
            <a:br>
              <a:rPr lang="en-US" b="1" dirty="0" smtClean="0"/>
            </a:br>
            <a:endParaRPr lang="en-US" dirty="0"/>
          </a:p>
        </p:txBody>
      </p:sp>
      <p:graphicFrame>
        <p:nvGraphicFramePr>
          <p:cNvPr id="4" name="Content Placeholder 3"/>
          <p:cNvGraphicFramePr>
            <a:graphicFrameLocks noGrp="1"/>
          </p:cNvGraphicFramePr>
          <p:nvPr>
            <p:ph idx="1"/>
          </p:nvPr>
        </p:nvGraphicFramePr>
        <p:xfrm>
          <a:off x="1143000" y="609600"/>
          <a:ext cx="7391400" cy="6070729"/>
        </p:xfrm>
        <a:graphic>
          <a:graphicData uri="http://schemas.openxmlformats.org/drawingml/2006/table">
            <a:tbl>
              <a:tblPr firstRow="1" bandRow="1">
                <a:tableStyleId>{5C22544A-7EE6-4342-B048-85BDC9FD1C3A}</a:tableStyleId>
              </a:tblPr>
              <a:tblGrid>
                <a:gridCol w="523285"/>
                <a:gridCol w="3997669"/>
                <a:gridCol w="932895"/>
                <a:gridCol w="861134"/>
                <a:gridCol w="1076417"/>
              </a:tblGrid>
              <a:tr h="5843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Sno.</a:t>
                      </a:r>
                    </a:p>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Particulars</a:t>
                      </a:r>
                    </a:p>
                    <a:p>
                      <a:endParaRPr lang="en-US" sz="1200" dirty="0"/>
                    </a:p>
                  </a:txBody>
                  <a:tcPr/>
                </a:tc>
                <a:tc>
                  <a:txBody>
                    <a:bodyPr/>
                    <a:lstStyle/>
                    <a:p>
                      <a:r>
                        <a:rPr lang="en-US" sz="1200" dirty="0" smtClean="0"/>
                        <a:t>Current year</a:t>
                      </a:r>
                      <a:endParaRPr lang="en-US" sz="1200" dirty="0"/>
                    </a:p>
                  </a:txBody>
                  <a:tcPr/>
                </a:tc>
                <a:tc>
                  <a:txBody>
                    <a:bodyPr/>
                    <a:lstStyle/>
                    <a:p>
                      <a:r>
                        <a:rPr lang="en-US" sz="1200" dirty="0" smtClean="0"/>
                        <a:t>Previous Year-1</a:t>
                      </a:r>
                      <a:endParaRPr lang="en-US" sz="1200" dirty="0"/>
                    </a:p>
                  </a:txBody>
                  <a:tcPr/>
                </a:tc>
                <a:tc>
                  <a:txBody>
                    <a:bodyPr/>
                    <a:lstStyle/>
                    <a:p>
                      <a:r>
                        <a:rPr lang="en-US" sz="1200" dirty="0" smtClean="0"/>
                        <a:t>Previous Year</a:t>
                      </a:r>
                      <a:r>
                        <a:rPr lang="en-US" sz="1200" baseline="0" dirty="0" smtClean="0"/>
                        <a:t>-2</a:t>
                      </a:r>
                      <a:endParaRPr lang="en-US" sz="1200" dirty="0"/>
                    </a:p>
                  </a:txBody>
                  <a:tcPr/>
                </a:tc>
              </a:tr>
              <a:tr h="355728">
                <a:tc>
                  <a:txBody>
                    <a:bodyPr/>
                    <a:lstStyle/>
                    <a:p>
                      <a:pPr lvl="0"/>
                      <a:r>
                        <a:rPr lang="en-US" sz="1200" dirty="0" smtClean="0"/>
                        <a:t>1</a:t>
                      </a:r>
                      <a:endParaRPr lang="en-US"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Profit or Loss as per Cost Accounting Records	</a:t>
                      </a:r>
                    </a:p>
                  </a:txBody>
                  <a:tcPr/>
                </a:tc>
                <a:tc>
                  <a:txBody>
                    <a:bodyPr/>
                    <a:lstStyle/>
                    <a:p>
                      <a:endParaRPr lang="en-US" sz="1400" dirty="0"/>
                    </a:p>
                  </a:txBody>
                  <a:tcPr/>
                </a:tc>
                <a:tc>
                  <a:txBody>
                    <a:bodyPr/>
                    <a:lstStyle/>
                    <a:p>
                      <a:endParaRPr lang="en-US"/>
                    </a:p>
                  </a:txBody>
                  <a:tcPr/>
                </a:tc>
                <a:tc>
                  <a:txBody>
                    <a:bodyPr/>
                    <a:lstStyle/>
                    <a:p>
                      <a:endParaRPr lang="en-US" dirty="0"/>
                    </a:p>
                  </a:txBody>
                  <a:tcPr/>
                </a:tc>
              </a:tr>
              <a:tr h="355728">
                <a:tc>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(a) For the audited product groups	</a:t>
                      </a:r>
                    </a:p>
                  </a:txBody>
                  <a:tcPr/>
                </a:tc>
                <a:tc>
                  <a:txBody>
                    <a:bodyPr/>
                    <a:lstStyle/>
                    <a:p>
                      <a:endParaRPr lang="en-US" sz="1400" dirty="0"/>
                    </a:p>
                  </a:txBody>
                  <a:tcPr/>
                </a:tc>
                <a:tc>
                  <a:txBody>
                    <a:bodyPr/>
                    <a:lstStyle/>
                    <a:p>
                      <a:endParaRPr lang="en-US"/>
                    </a:p>
                  </a:txBody>
                  <a:tcPr/>
                </a:tc>
                <a:tc>
                  <a:txBody>
                    <a:bodyPr/>
                    <a:lstStyle/>
                    <a:p>
                      <a:endParaRPr lang="en-US"/>
                    </a:p>
                  </a:txBody>
                  <a:tcPr/>
                </a:tc>
              </a:tr>
              <a:tr h="355728">
                <a:tc>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(b) For the un-audited product groups	</a:t>
                      </a:r>
                    </a:p>
                  </a:txBody>
                  <a:tcPr/>
                </a:tc>
                <a:tc>
                  <a:txBody>
                    <a:bodyPr/>
                    <a:lstStyle/>
                    <a:p>
                      <a:endParaRPr lang="en-US" sz="1400" dirty="0"/>
                    </a:p>
                  </a:txBody>
                  <a:tcPr/>
                </a:tc>
                <a:tc>
                  <a:txBody>
                    <a:bodyPr/>
                    <a:lstStyle/>
                    <a:p>
                      <a:endParaRPr lang="en-US"/>
                    </a:p>
                  </a:txBody>
                  <a:tcPr/>
                </a:tc>
                <a:tc>
                  <a:txBody>
                    <a:bodyPr/>
                    <a:lstStyle/>
                    <a:p>
                      <a:endParaRPr lang="en-US"/>
                    </a:p>
                  </a:txBody>
                  <a:tcPr/>
                </a:tc>
              </a:tr>
              <a:tr h="355728">
                <a:tc>
                  <a:txBody>
                    <a:bodyPr/>
                    <a:lstStyle/>
                    <a:p>
                      <a:r>
                        <a:rPr lang="en-US" sz="1200" dirty="0" smtClean="0"/>
                        <a:t>2</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Add: Incomes not considered in cost accounts:	</a:t>
                      </a:r>
                    </a:p>
                  </a:txBody>
                  <a:tcPr/>
                </a:tc>
                <a:tc>
                  <a:txBody>
                    <a:bodyPr/>
                    <a:lstStyle/>
                    <a:p>
                      <a:endParaRPr lang="en-US" sz="1400" dirty="0"/>
                    </a:p>
                  </a:txBody>
                  <a:tcPr/>
                </a:tc>
                <a:tc>
                  <a:txBody>
                    <a:bodyPr/>
                    <a:lstStyle/>
                    <a:p>
                      <a:endParaRPr lang="en-US"/>
                    </a:p>
                  </a:txBody>
                  <a:tcPr/>
                </a:tc>
                <a:tc>
                  <a:txBody>
                    <a:bodyPr/>
                    <a:lstStyle/>
                    <a:p>
                      <a:endParaRPr lang="en-US"/>
                    </a:p>
                  </a:txBody>
                  <a:tcPr/>
                </a:tc>
              </a:tr>
              <a:tr h="355728">
                <a:tc>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(a) (specify)	</a:t>
                      </a:r>
                    </a:p>
                  </a:txBody>
                  <a:tcPr/>
                </a:tc>
                <a:tc>
                  <a:txBody>
                    <a:bodyPr/>
                    <a:lstStyle/>
                    <a:p>
                      <a:endParaRPr lang="en-US" sz="1400"/>
                    </a:p>
                  </a:txBody>
                  <a:tcPr/>
                </a:tc>
                <a:tc>
                  <a:txBody>
                    <a:bodyPr/>
                    <a:lstStyle/>
                    <a:p>
                      <a:endParaRPr lang="en-US"/>
                    </a:p>
                  </a:txBody>
                  <a:tcPr/>
                </a:tc>
                <a:tc>
                  <a:txBody>
                    <a:bodyPr/>
                    <a:lstStyle/>
                    <a:p>
                      <a:endParaRPr lang="en-US"/>
                    </a:p>
                  </a:txBody>
                  <a:tcPr/>
                </a:tc>
              </a:tr>
              <a:tr h="355728">
                <a:tc>
                  <a:txBody>
                    <a:bodyPr/>
                    <a:lstStyle/>
                    <a:p>
                      <a:endParaRPr lang="en-US" sz="1200" dirty="0"/>
                    </a:p>
                  </a:txBody>
                  <a:tcPr/>
                </a:tc>
                <a:tc>
                  <a:txBody>
                    <a:bodyPr/>
                    <a:lstStyle/>
                    <a:p>
                      <a:r>
                        <a:rPr lang="en-US" sz="1200" dirty="0" smtClean="0"/>
                        <a:t>(b)</a:t>
                      </a:r>
                      <a:endParaRPr lang="en-US" sz="1200" dirty="0"/>
                    </a:p>
                  </a:txBody>
                  <a:tcPr/>
                </a:tc>
                <a:tc>
                  <a:txBody>
                    <a:bodyPr/>
                    <a:lstStyle/>
                    <a:p>
                      <a:endParaRPr lang="en-US" sz="1400"/>
                    </a:p>
                  </a:txBody>
                  <a:tcPr/>
                </a:tc>
                <a:tc>
                  <a:txBody>
                    <a:bodyPr/>
                    <a:lstStyle/>
                    <a:p>
                      <a:endParaRPr lang="en-US"/>
                    </a:p>
                  </a:txBody>
                  <a:tcPr/>
                </a:tc>
                <a:tc>
                  <a:txBody>
                    <a:bodyPr/>
                    <a:lstStyle/>
                    <a:p>
                      <a:endParaRPr lang="en-US" dirty="0"/>
                    </a:p>
                  </a:txBody>
                  <a:tcPr/>
                </a:tc>
              </a:tr>
              <a:tr h="355728">
                <a:tc>
                  <a:txBody>
                    <a:bodyPr/>
                    <a:lstStyle/>
                    <a:p>
                      <a:r>
                        <a:rPr lang="en-US" sz="1200" dirty="0" smtClean="0"/>
                        <a:t>3</a:t>
                      </a:r>
                      <a:endParaRPr lang="en-US" sz="1200" dirty="0"/>
                    </a:p>
                  </a:txBody>
                  <a:tcPr/>
                </a:tc>
                <a:tc>
                  <a:txBody>
                    <a:bodyPr/>
                    <a:lstStyle/>
                    <a:p>
                      <a:r>
                        <a:rPr lang="en-US" sz="1200" kern="1200" baseline="0" dirty="0" smtClean="0">
                          <a:solidFill>
                            <a:schemeClr val="dk1"/>
                          </a:solidFill>
                          <a:latin typeface="+mn-lt"/>
                          <a:ea typeface="+mn-ea"/>
                          <a:cs typeface="+mn-cs"/>
                        </a:rPr>
                        <a:t>Less: Expenses not considered in cost accounts:</a:t>
                      </a:r>
                    </a:p>
                  </a:txBody>
                  <a:tcPr/>
                </a:tc>
                <a:tc>
                  <a:txBody>
                    <a:bodyPr/>
                    <a:lstStyle/>
                    <a:p>
                      <a:endParaRPr lang="en-US" sz="1400"/>
                    </a:p>
                  </a:txBody>
                  <a:tcPr/>
                </a:tc>
                <a:tc>
                  <a:txBody>
                    <a:bodyPr/>
                    <a:lstStyle/>
                    <a:p>
                      <a:endParaRPr lang="en-US"/>
                    </a:p>
                  </a:txBody>
                  <a:tcPr/>
                </a:tc>
                <a:tc>
                  <a:txBody>
                    <a:bodyPr/>
                    <a:lstStyle/>
                    <a:p>
                      <a:endParaRPr lang="en-US"/>
                    </a:p>
                  </a:txBody>
                  <a:tcPr/>
                </a:tc>
              </a:tr>
              <a:tr h="355728">
                <a:tc>
                  <a:txBody>
                    <a:bodyPr/>
                    <a:lstStyle/>
                    <a:p>
                      <a:endParaRPr lang="en-US" sz="120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(a) (specify)	</a:t>
                      </a:r>
                    </a:p>
                  </a:txBody>
                  <a:tcPr/>
                </a:tc>
                <a:tc>
                  <a:txBody>
                    <a:bodyPr/>
                    <a:lstStyle/>
                    <a:p>
                      <a:endParaRPr lang="en-US" sz="1400"/>
                    </a:p>
                  </a:txBody>
                  <a:tcPr/>
                </a:tc>
                <a:tc>
                  <a:txBody>
                    <a:bodyPr/>
                    <a:lstStyle/>
                    <a:p>
                      <a:endParaRPr lang="en-US"/>
                    </a:p>
                  </a:txBody>
                  <a:tcPr/>
                </a:tc>
                <a:tc>
                  <a:txBody>
                    <a:bodyPr/>
                    <a:lstStyle/>
                    <a:p>
                      <a:endParaRPr lang="en-US"/>
                    </a:p>
                  </a:txBody>
                  <a:tcPr/>
                </a:tc>
              </a:tr>
              <a:tr h="355728">
                <a:tc>
                  <a:txBody>
                    <a:bodyPr/>
                    <a:lstStyle/>
                    <a:p>
                      <a:endParaRPr lang="en-US" sz="1200"/>
                    </a:p>
                  </a:txBody>
                  <a:tcPr/>
                </a:tc>
                <a:tc>
                  <a:txBody>
                    <a:bodyPr/>
                    <a:lstStyle/>
                    <a:p>
                      <a:r>
                        <a:rPr lang="en-US" sz="1200" dirty="0" smtClean="0"/>
                        <a:t>(b)</a:t>
                      </a:r>
                      <a:endParaRPr lang="en-US" sz="1200" dirty="0"/>
                    </a:p>
                  </a:txBody>
                  <a:tcPr/>
                </a:tc>
                <a:tc>
                  <a:txBody>
                    <a:bodyPr/>
                    <a:lstStyle/>
                    <a:p>
                      <a:endParaRPr lang="en-US" sz="1400"/>
                    </a:p>
                  </a:txBody>
                  <a:tcPr/>
                </a:tc>
                <a:tc>
                  <a:txBody>
                    <a:bodyPr/>
                    <a:lstStyle/>
                    <a:p>
                      <a:endParaRPr lang="en-US"/>
                    </a:p>
                  </a:txBody>
                  <a:tcPr/>
                </a:tc>
                <a:tc>
                  <a:txBody>
                    <a:bodyPr/>
                    <a:lstStyle/>
                    <a:p>
                      <a:endParaRPr lang="en-US"/>
                    </a:p>
                  </a:txBody>
                  <a:tcPr/>
                </a:tc>
              </a:tr>
              <a:tr h="355728">
                <a:tc>
                  <a:txBody>
                    <a:bodyPr/>
                    <a:lstStyle/>
                    <a:p>
                      <a:r>
                        <a:rPr lang="en-US" sz="1200" dirty="0" smtClean="0"/>
                        <a:t>4</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Add: Overvaluation of closing stock in financial accounts</a:t>
                      </a:r>
                    </a:p>
                  </a:txBody>
                  <a:tcPr/>
                </a:tc>
                <a:tc>
                  <a:txBody>
                    <a:bodyPr/>
                    <a:lstStyle/>
                    <a:p>
                      <a:endParaRPr lang="en-US" sz="1400"/>
                    </a:p>
                  </a:txBody>
                  <a:tcPr/>
                </a:tc>
                <a:tc>
                  <a:txBody>
                    <a:bodyPr/>
                    <a:lstStyle/>
                    <a:p>
                      <a:endParaRPr lang="en-US"/>
                    </a:p>
                  </a:txBody>
                  <a:tcPr/>
                </a:tc>
                <a:tc>
                  <a:txBody>
                    <a:bodyPr/>
                    <a:lstStyle/>
                    <a:p>
                      <a:endParaRPr lang="en-US"/>
                    </a:p>
                  </a:txBody>
                  <a:tcPr/>
                </a:tc>
              </a:tr>
              <a:tr h="355728">
                <a:tc>
                  <a:txBody>
                    <a:bodyPr/>
                    <a:lstStyle/>
                    <a:p>
                      <a:r>
                        <a:rPr lang="en-US" sz="1200" dirty="0" smtClean="0"/>
                        <a:t>5</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Add: Undervaluation of opening stock in financial accounts	</a:t>
                      </a:r>
                    </a:p>
                  </a:txBody>
                  <a:tcPr/>
                </a:tc>
                <a:tc>
                  <a:txBody>
                    <a:bodyPr/>
                    <a:lstStyle/>
                    <a:p>
                      <a:endParaRPr lang="en-US" sz="1400"/>
                    </a:p>
                  </a:txBody>
                  <a:tcPr/>
                </a:tc>
                <a:tc>
                  <a:txBody>
                    <a:bodyPr/>
                    <a:lstStyle/>
                    <a:p>
                      <a:endParaRPr lang="en-US"/>
                    </a:p>
                  </a:txBody>
                  <a:tcPr/>
                </a:tc>
                <a:tc>
                  <a:txBody>
                    <a:bodyPr/>
                    <a:lstStyle/>
                    <a:p>
                      <a:endParaRPr lang="en-US"/>
                    </a:p>
                  </a:txBody>
                  <a:tcPr/>
                </a:tc>
              </a:tr>
              <a:tr h="355728">
                <a:tc>
                  <a:txBody>
                    <a:bodyPr/>
                    <a:lstStyle/>
                    <a:p>
                      <a:r>
                        <a:rPr lang="en-US" sz="1200" dirty="0" smtClean="0"/>
                        <a:t>6</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Less: Undervaluation of closing stock in financial accounts</a:t>
                      </a:r>
                    </a:p>
                  </a:txBody>
                  <a:tcPr/>
                </a:tc>
                <a:tc>
                  <a:txBody>
                    <a:bodyPr/>
                    <a:lstStyle/>
                    <a:p>
                      <a:endParaRPr lang="en-US" sz="1400"/>
                    </a:p>
                  </a:txBody>
                  <a:tcPr/>
                </a:tc>
                <a:tc>
                  <a:txBody>
                    <a:bodyPr/>
                    <a:lstStyle/>
                    <a:p>
                      <a:endParaRPr lang="en-US"/>
                    </a:p>
                  </a:txBody>
                  <a:tcPr/>
                </a:tc>
                <a:tc>
                  <a:txBody>
                    <a:bodyPr/>
                    <a:lstStyle/>
                    <a:p>
                      <a:endParaRPr lang="en-US"/>
                    </a:p>
                  </a:txBody>
                  <a:tcPr/>
                </a:tc>
              </a:tr>
              <a:tr h="355728">
                <a:tc>
                  <a:txBody>
                    <a:bodyPr/>
                    <a:lstStyle/>
                    <a:p>
                      <a:r>
                        <a:rPr lang="en-US" sz="1200" dirty="0" smtClean="0"/>
                        <a:t>7</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Less:: Overvaluation of opening stock in financial accounts</a:t>
                      </a:r>
                    </a:p>
                  </a:txBody>
                  <a:tcPr/>
                </a:tc>
                <a:tc>
                  <a:txBody>
                    <a:bodyPr/>
                    <a:lstStyle/>
                    <a:p>
                      <a:endParaRPr lang="en-US" sz="1400"/>
                    </a:p>
                  </a:txBody>
                  <a:tcPr/>
                </a:tc>
                <a:tc>
                  <a:txBody>
                    <a:bodyPr/>
                    <a:lstStyle/>
                    <a:p>
                      <a:endParaRPr lang="en-US"/>
                    </a:p>
                  </a:txBody>
                  <a:tcPr/>
                </a:tc>
                <a:tc>
                  <a:txBody>
                    <a:bodyPr/>
                    <a:lstStyle/>
                    <a:p>
                      <a:endParaRPr lang="en-US" dirty="0"/>
                    </a:p>
                  </a:txBody>
                  <a:tcPr/>
                </a:tc>
              </a:tr>
              <a:tr h="355728">
                <a:tc>
                  <a:txBody>
                    <a:bodyPr/>
                    <a:lstStyle/>
                    <a:p>
                      <a:r>
                        <a:rPr lang="en-US" sz="1200" dirty="0" smtClean="0"/>
                        <a:t>8</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Adjustments for others, if any (specify)</a:t>
                      </a:r>
                    </a:p>
                  </a:txBody>
                  <a:tcPr/>
                </a:tc>
                <a:tc>
                  <a:txBody>
                    <a:bodyPr/>
                    <a:lstStyle/>
                    <a:p>
                      <a:endParaRPr lang="en-US" sz="1400"/>
                    </a:p>
                  </a:txBody>
                  <a:tcPr/>
                </a:tc>
                <a:tc>
                  <a:txBody>
                    <a:bodyPr/>
                    <a:lstStyle/>
                    <a:p>
                      <a:endParaRPr lang="en-US"/>
                    </a:p>
                  </a:txBody>
                  <a:tcPr/>
                </a:tc>
                <a:tc>
                  <a:txBody>
                    <a:bodyPr/>
                    <a:lstStyle/>
                    <a:p>
                      <a:endParaRPr lang="en-US"/>
                    </a:p>
                  </a:txBody>
                  <a:tcPr/>
                </a:tc>
              </a:tr>
              <a:tr h="355728">
                <a:tc>
                  <a:txBody>
                    <a:bodyPr/>
                    <a:lstStyle/>
                    <a:p>
                      <a:r>
                        <a:rPr lang="en-US" sz="1200" dirty="0" smtClean="0"/>
                        <a:t>9</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Profit or Loss as per Financial Accounts	</a:t>
                      </a:r>
                    </a:p>
                  </a:txBody>
                  <a:tcPr/>
                </a:tc>
                <a:tc>
                  <a:txBody>
                    <a:bodyPr/>
                    <a:lstStyle/>
                    <a:p>
                      <a:endParaRPr lang="en-US" sz="1400" dirty="0"/>
                    </a:p>
                  </a:txBody>
                  <a:tcPr/>
                </a:tc>
                <a:tc>
                  <a:txBody>
                    <a:bodyPr/>
                    <a:lstStyle/>
                    <a:p>
                      <a:endParaRPr lang="en-US"/>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458200" cy="914400"/>
          </a:xfrm>
        </p:spPr>
        <p:txBody>
          <a:bodyPr>
            <a:normAutofit fontScale="90000"/>
          </a:bodyPr>
          <a:lstStyle/>
          <a:p>
            <a:r>
              <a:rPr lang="en-US" sz="3100" b="1" dirty="0" smtClean="0"/>
              <a:t/>
            </a:r>
            <a:br>
              <a:rPr lang="en-US" sz="3100" b="1" dirty="0" smtClean="0"/>
            </a:br>
            <a:r>
              <a:rPr lang="en-US" sz="2200" b="1" dirty="0" smtClean="0"/>
              <a:t>Annexure 8.</a:t>
            </a:r>
            <a:br>
              <a:rPr lang="en-US" sz="2200" b="1" dirty="0" smtClean="0"/>
            </a:br>
            <a:r>
              <a:rPr lang="en-US" sz="1800" b="1" dirty="0" smtClean="0"/>
              <a:t>VALUE ADDITION AND DISTRIBUTION OF EARNINGS </a:t>
            </a:r>
            <a:r>
              <a:rPr lang="en-US" sz="1300" b="1" dirty="0" smtClean="0"/>
              <a:t>(for the company as a whole)	</a:t>
            </a:r>
            <a:r>
              <a:rPr lang="en-US" sz="3600" b="1" dirty="0" smtClean="0"/>
              <a:t/>
            </a:r>
            <a:br>
              <a:rPr lang="en-US" sz="3600" b="1" dirty="0" smtClean="0"/>
            </a:br>
            <a:endParaRPr lang="en-US" dirty="0"/>
          </a:p>
        </p:txBody>
      </p:sp>
      <p:graphicFrame>
        <p:nvGraphicFramePr>
          <p:cNvPr id="4" name="Content Placeholder 3"/>
          <p:cNvGraphicFramePr>
            <a:graphicFrameLocks noGrp="1"/>
          </p:cNvGraphicFramePr>
          <p:nvPr>
            <p:ph idx="1"/>
          </p:nvPr>
        </p:nvGraphicFramePr>
        <p:xfrm>
          <a:off x="1447800" y="762000"/>
          <a:ext cx="7239000" cy="5913120"/>
        </p:xfrm>
        <a:graphic>
          <a:graphicData uri="http://schemas.openxmlformats.org/drawingml/2006/table">
            <a:tbl>
              <a:tblPr firstRow="1" bandRow="1">
                <a:tableStyleId>{5C22544A-7EE6-4342-B048-85BDC9FD1C3A}</a:tableStyleId>
              </a:tblPr>
              <a:tblGrid>
                <a:gridCol w="440635"/>
                <a:gridCol w="2580861"/>
                <a:gridCol w="1133061"/>
                <a:gridCol w="1196008"/>
                <a:gridCol w="1888435"/>
              </a:tblGrid>
              <a:tr h="4996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Sno.</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Particulars</a:t>
                      </a:r>
                    </a:p>
                  </a:txBody>
                  <a:tcPr/>
                </a:tc>
                <a:tc>
                  <a:txBody>
                    <a:bodyPr/>
                    <a:lstStyle/>
                    <a:p>
                      <a:r>
                        <a:rPr lang="en-US" sz="1400" dirty="0" smtClean="0"/>
                        <a:t>Current year</a:t>
                      </a:r>
                      <a:endParaRPr lang="en-US" sz="1400" dirty="0"/>
                    </a:p>
                  </a:txBody>
                  <a:tcPr/>
                </a:tc>
                <a:tc>
                  <a:txBody>
                    <a:bodyPr/>
                    <a:lstStyle/>
                    <a:p>
                      <a:r>
                        <a:rPr lang="en-US" sz="1400" dirty="0" smtClean="0"/>
                        <a:t>Previous Year-1</a:t>
                      </a:r>
                      <a:endParaRPr lang="en-US" sz="1400" dirty="0"/>
                    </a:p>
                  </a:txBody>
                  <a:tcPr/>
                </a:tc>
                <a:tc>
                  <a:txBody>
                    <a:bodyPr/>
                    <a:lstStyle/>
                    <a:p>
                      <a:r>
                        <a:rPr lang="en-US" sz="1400" dirty="0" smtClean="0"/>
                        <a:t>Previous Year</a:t>
                      </a:r>
                      <a:r>
                        <a:rPr lang="en-US" sz="1400" baseline="0" dirty="0" smtClean="0"/>
                        <a:t>-2</a:t>
                      </a:r>
                      <a:endParaRPr lang="en-US" sz="1400" dirty="0"/>
                    </a:p>
                  </a:txBody>
                  <a:tcPr/>
                </a:tc>
              </a:tr>
              <a:tr h="357596">
                <a:tc>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dk1"/>
                          </a:solidFill>
                          <a:latin typeface="+mn-lt"/>
                          <a:ea typeface="+mn-ea"/>
                          <a:cs typeface="+mn-cs"/>
                        </a:rPr>
                        <a:t>Value Addition:	</a:t>
                      </a:r>
                    </a:p>
                  </a:txBody>
                  <a:tcPr/>
                </a:tc>
                <a:tc>
                  <a:txBody>
                    <a:bodyPr/>
                    <a:lstStyle/>
                    <a:p>
                      <a:endParaRPr lang="en-US" dirty="0"/>
                    </a:p>
                  </a:txBody>
                  <a:tcPr/>
                </a:tc>
                <a:tc>
                  <a:txBody>
                    <a:bodyPr/>
                    <a:lstStyle/>
                    <a:p>
                      <a:endParaRPr lang="en-US"/>
                    </a:p>
                  </a:txBody>
                  <a:tcPr/>
                </a:tc>
                <a:tc>
                  <a:txBody>
                    <a:bodyPr/>
                    <a:lstStyle/>
                    <a:p>
                      <a:endParaRPr lang="en-US"/>
                    </a:p>
                  </a:txBody>
                  <a:tcPr/>
                </a:tc>
              </a:tr>
              <a:tr h="259080">
                <a:tc>
                  <a:txBody>
                    <a:bodyPr/>
                    <a:lstStyle/>
                    <a:p>
                      <a:r>
                        <a:rPr lang="en-US" sz="1200" dirty="0" smtClean="0"/>
                        <a:t>1</a:t>
                      </a:r>
                      <a:endParaRPr lang="en-US" sz="1200" dirty="0"/>
                    </a:p>
                  </a:txBody>
                  <a:tcPr/>
                </a:tc>
                <a:tc>
                  <a:txBody>
                    <a:bodyPr/>
                    <a:lstStyle/>
                    <a:p>
                      <a:pPr marL="342900" marR="0" indent="-342900" algn="l" defTabSz="914400" rtl="0" eaLnBrk="1" fontAlgn="auto" latinLnBrk="0" hangingPunct="1">
                        <a:lnSpc>
                          <a:spcPct val="100000"/>
                        </a:lnSpc>
                        <a:spcBef>
                          <a:spcPts val="0"/>
                        </a:spcBef>
                        <a:spcAft>
                          <a:spcPts val="0"/>
                        </a:spcAft>
                        <a:buClrTx/>
                        <a:buSzTx/>
                        <a:buFont typeface="+mj-lt"/>
                        <a:buNone/>
                        <a:tabLst/>
                        <a:defRPr/>
                      </a:pPr>
                      <a:r>
                        <a:rPr lang="en-US" sz="1200" kern="1200" baseline="0" dirty="0" smtClean="0">
                          <a:solidFill>
                            <a:schemeClr val="dk1"/>
                          </a:solidFill>
                          <a:latin typeface="+mn-lt"/>
                          <a:ea typeface="+mn-ea"/>
                          <a:cs typeface="+mn-cs"/>
                        </a:rPr>
                        <a:t>Gross Sales (excluding returns)</a:t>
                      </a:r>
                    </a:p>
                  </a:txBody>
                  <a:tcPr/>
                </a:tc>
                <a:tc>
                  <a:txBody>
                    <a:bodyPr/>
                    <a:lstStyle/>
                    <a:p>
                      <a:endParaRPr lang="en-US"/>
                    </a:p>
                  </a:txBody>
                  <a:tcPr/>
                </a:tc>
                <a:tc>
                  <a:txBody>
                    <a:bodyPr/>
                    <a:lstStyle/>
                    <a:p>
                      <a:endParaRPr lang="en-US"/>
                    </a:p>
                  </a:txBody>
                  <a:tcPr/>
                </a:tc>
                <a:tc>
                  <a:txBody>
                    <a:bodyPr/>
                    <a:lstStyle/>
                    <a:p>
                      <a:endParaRPr lang="en-US"/>
                    </a:p>
                  </a:txBody>
                  <a:tcPr/>
                </a:tc>
              </a:tr>
              <a:tr h="198120">
                <a:tc>
                  <a:txBody>
                    <a:bodyPr/>
                    <a:lstStyle/>
                    <a:p>
                      <a:r>
                        <a:rPr lang="en-US" sz="1200" dirty="0" smtClean="0"/>
                        <a:t>2</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Less: Excise duty, etc.	</a:t>
                      </a:r>
                    </a:p>
                  </a:txBody>
                  <a:tcPr/>
                </a:tc>
                <a:tc>
                  <a:txBody>
                    <a:bodyPr/>
                    <a:lstStyle/>
                    <a:p>
                      <a:endParaRPr lang="en-US"/>
                    </a:p>
                  </a:txBody>
                  <a:tcPr/>
                </a:tc>
                <a:tc>
                  <a:txBody>
                    <a:bodyPr/>
                    <a:lstStyle/>
                    <a:p>
                      <a:endParaRPr lang="en-US"/>
                    </a:p>
                  </a:txBody>
                  <a:tcPr/>
                </a:tc>
                <a:tc>
                  <a:txBody>
                    <a:bodyPr/>
                    <a:lstStyle/>
                    <a:p>
                      <a:endParaRPr lang="en-US"/>
                    </a:p>
                  </a:txBody>
                  <a:tcPr/>
                </a:tc>
              </a:tr>
              <a:tr h="213360">
                <a:tc>
                  <a:txBody>
                    <a:bodyPr/>
                    <a:lstStyle/>
                    <a:p>
                      <a:r>
                        <a:rPr lang="en-US" sz="1200" dirty="0" smtClean="0"/>
                        <a:t>3</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Net Sales	</a:t>
                      </a:r>
                    </a:p>
                  </a:txBody>
                  <a:tcPr/>
                </a:tc>
                <a:tc>
                  <a:txBody>
                    <a:bodyPr/>
                    <a:lstStyle/>
                    <a:p>
                      <a:endParaRPr lang="en-US"/>
                    </a:p>
                  </a:txBody>
                  <a:tcPr/>
                </a:tc>
                <a:tc>
                  <a:txBody>
                    <a:bodyPr/>
                    <a:lstStyle/>
                    <a:p>
                      <a:endParaRPr lang="en-US"/>
                    </a:p>
                  </a:txBody>
                  <a:tcPr/>
                </a:tc>
                <a:tc>
                  <a:txBody>
                    <a:bodyPr/>
                    <a:lstStyle/>
                    <a:p>
                      <a:endParaRPr lang="en-US"/>
                    </a:p>
                  </a:txBody>
                  <a:tcPr/>
                </a:tc>
              </a:tr>
              <a:tr h="357596">
                <a:tc>
                  <a:txBody>
                    <a:bodyPr/>
                    <a:lstStyle/>
                    <a:p>
                      <a:r>
                        <a:rPr lang="en-US" sz="1200" dirty="0" smtClean="0"/>
                        <a:t>4</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Add: Export Incentives	</a:t>
                      </a:r>
                    </a:p>
                  </a:txBody>
                  <a:tcPr/>
                </a:tc>
                <a:tc>
                  <a:txBody>
                    <a:bodyPr/>
                    <a:lstStyle/>
                    <a:p>
                      <a:endParaRPr lang="en-US"/>
                    </a:p>
                  </a:txBody>
                  <a:tcPr/>
                </a:tc>
                <a:tc>
                  <a:txBody>
                    <a:bodyPr/>
                    <a:lstStyle/>
                    <a:p>
                      <a:endParaRPr lang="en-US"/>
                    </a:p>
                  </a:txBody>
                  <a:tcPr/>
                </a:tc>
                <a:tc>
                  <a:txBody>
                    <a:bodyPr/>
                    <a:lstStyle/>
                    <a:p>
                      <a:endParaRPr lang="en-US"/>
                    </a:p>
                  </a:txBody>
                  <a:tcPr/>
                </a:tc>
              </a:tr>
              <a:tr h="440871">
                <a:tc>
                  <a:txBody>
                    <a:bodyPr/>
                    <a:lstStyle/>
                    <a:p>
                      <a:r>
                        <a:rPr lang="en-US" sz="1200" dirty="0" smtClean="0"/>
                        <a:t>5</a:t>
                      </a:r>
                      <a:endParaRPr lang="en-US" sz="1200" dirty="0"/>
                    </a:p>
                  </a:txBody>
                  <a:tcPr/>
                </a:tc>
                <a:tc>
                  <a:txBody>
                    <a:bodyPr/>
                    <a:lstStyle/>
                    <a:p>
                      <a:r>
                        <a:rPr lang="en-US" sz="1200" kern="1200" baseline="0" dirty="0" smtClean="0">
                          <a:solidFill>
                            <a:schemeClr val="dk1"/>
                          </a:solidFill>
                          <a:latin typeface="+mn-lt"/>
                          <a:ea typeface="+mn-ea"/>
                          <a:cs typeface="+mn-cs"/>
                        </a:rPr>
                        <a:t>Add/Less: Adjustment in Finished Stocks	</a:t>
                      </a:r>
                    </a:p>
                  </a:txBody>
                  <a:tcPr/>
                </a:tc>
                <a:tc>
                  <a:txBody>
                    <a:bodyPr/>
                    <a:lstStyle/>
                    <a:p>
                      <a:endParaRPr lang="en-US"/>
                    </a:p>
                  </a:txBody>
                  <a:tcPr/>
                </a:tc>
                <a:tc>
                  <a:txBody>
                    <a:bodyPr/>
                    <a:lstStyle/>
                    <a:p>
                      <a:endParaRPr lang="en-US"/>
                    </a:p>
                  </a:txBody>
                  <a:tcPr/>
                </a:tc>
                <a:tc>
                  <a:txBody>
                    <a:bodyPr/>
                    <a:lstStyle/>
                    <a:p>
                      <a:endParaRPr lang="en-US"/>
                    </a:p>
                  </a:txBody>
                  <a:tcPr/>
                </a:tc>
              </a:tr>
              <a:tr h="440871">
                <a:tc>
                  <a:txBody>
                    <a:bodyPr/>
                    <a:lstStyle/>
                    <a:p>
                      <a:r>
                        <a:rPr lang="en-US" sz="1200" dirty="0" smtClean="0"/>
                        <a:t>6</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Less: Cost of bought out inputs	</a:t>
                      </a:r>
                    </a:p>
                  </a:txBody>
                  <a:tcPr/>
                </a:tc>
                <a:tc>
                  <a:txBody>
                    <a:bodyPr/>
                    <a:lstStyle/>
                    <a:p>
                      <a:endParaRPr lang="en-US"/>
                    </a:p>
                  </a:txBody>
                  <a:tcPr/>
                </a:tc>
                <a:tc>
                  <a:txBody>
                    <a:bodyPr/>
                    <a:lstStyle/>
                    <a:p>
                      <a:endParaRPr lang="en-US"/>
                    </a:p>
                  </a:txBody>
                  <a:tcPr/>
                </a:tc>
                <a:tc>
                  <a:txBody>
                    <a:bodyPr/>
                    <a:lstStyle/>
                    <a:p>
                      <a:endParaRPr lang="en-US"/>
                    </a:p>
                  </a:txBody>
                  <a:tcPr/>
                </a:tc>
              </a:tr>
              <a:tr h="440871">
                <a:tc>
                  <a:txBody>
                    <a:bodyPr/>
                    <a:lstStyle/>
                    <a:p>
                      <a:endParaRPr lang="en-US" sz="1200" dirty="0"/>
                    </a:p>
                  </a:txBody>
                  <a:tcPr/>
                </a:tc>
                <a:tc>
                  <a:txBody>
                    <a:bodyPr/>
                    <a:lstStyle/>
                    <a:p>
                      <a:r>
                        <a:rPr lang="en-US" sz="1200" kern="1200" baseline="0" dirty="0" smtClean="0">
                          <a:solidFill>
                            <a:schemeClr val="dk1"/>
                          </a:solidFill>
                          <a:latin typeface="+mn-lt"/>
                          <a:ea typeface="+mn-ea"/>
                          <a:cs typeface="+mn-cs"/>
                        </a:rPr>
                        <a:t>(a) Cost of Materials Consumed	</a:t>
                      </a:r>
                    </a:p>
                  </a:txBody>
                  <a:tcPr/>
                </a:tc>
                <a:tc>
                  <a:txBody>
                    <a:bodyPr/>
                    <a:lstStyle/>
                    <a:p>
                      <a:endParaRPr lang="en-US"/>
                    </a:p>
                  </a:txBody>
                  <a:tcPr/>
                </a:tc>
                <a:tc>
                  <a:txBody>
                    <a:bodyPr/>
                    <a:lstStyle/>
                    <a:p>
                      <a:endParaRPr lang="en-US"/>
                    </a:p>
                  </a:txBody>
                  <a:tcPr/>
                </a:tc>
                <a:tc>
                  <a:txBody>
                    <a:bodyPr/>
                    <a:lstStyle/>
                    <a:p>
                      <a:endParaRPr lang="en-US"/>
                    </a:p>
                  </a:txBody>
                  <a:tcPr/>
                </a:tc>
              </a:tr>
              <a:tr h="440871">
                <a:tc>
                  <a:txBody>
                    <a:bodyPr/>
                    <a:lstStyle/>
                    <a:p>
                      <a:endParaRPr lang="en-US" sz="1200" dirty="0"/>
                    </a:p>
                  </a:txBody>
                  <a:tcPr/>
                </a:tc>
                <a:tc>
                  <a:txBody>
                    <a:bodyPr/>
                    <a:lstStyle/>
                    <a:p>
                      <a:r>
                        <a:rPr lang="en-US" sz="1200" kern="1200" baseline="0" dirty="0" smtClean="0">
                          <a:solidFill>
                            <a:schemeClr val="dk1"/>
                          </a:solidFill>
                          <a:latin typeface="+mn-lt"/>
                          <a:ea typeface="+mn-ea"/>
                          <a:cs typeface="+mn-cs"/>
                        </a:rPr>
                        <a:t>(b) Process Materials / Chemicals	</a:t>
                      </a:r>
                    </a:p>
                  </a:txBody>
                  <a:tcPr/>
                </a:tc>
                <a:tc>
                  <a:txBody>
                    <a:bodyPr/>
                    <a:lstStyle/>
                    <a:p>
                      <a:endParaRPr lang="en-US"/>
                    </a:p>
                  </a:txBody>
                  <a:tcPr/>
                </a:tc>
                <a:tc>
                  <a:txBody>
                    <a:bodyPr/>
                    <a:lstStyle/>
                    <a:p>
                      <a:endParaRPr lang="en-US"/>
                    </a:p>
                  </a:txBody>
                  <a:tcPr/>
                </a:tc>
                <a:tc>
                  <a:txBody>
                    <a:bodyPr/>
                    <a:lstStyle/>
                    <a:p>
                      <a:endParaRPr lang="en-US"/>
                    </a:p>
                  </a:txBody>
                  <a:tcPr/>
                </a:tc>
              </a:tr>
              <a:tr h="440871">
                <a:tc>
                  <a:txBody>
                    <a:bodyPr/>
                    <a:lstStyle/>
                    <a:p>
                      <a:endParaRPr lang="en-US" sz="1200" dirty="0"/>
                    </a:p>
                  </a:txBody>
                  <a:tcPr/>
                </a:tc>
                <a:tc>
                  <a:txBody>
                    <a:bodyPr/>
                    <a:lstStyle/>
                    <a:p>
                      <a:r>
                        <a:rPr lang="en-US" sz="1200" kern="1200" baseline="0" dirty="0" smtClean="0">
                          <a:solidFill>
                            <a:schemeClr val="dk1"/>
                          </a:solidFill>
                          <a:latin typeface="+mn-lt"/>
                          <a:ea typeface="+mn-ea"/>
                          <a:cs typeface="+mn-cs"/>
                        </a:rPr>
                        <a:t>(c) Consumption of Stores &amp; Spares	</a:t>
                      </a:r>
                    </a:p>
                  </a:txBody>
                  <a:tcPr/>
                </a:tc>
                <a:tc>
                  <a:txBody>
                    <a:bodyPr/>
                    <a:lstStyle/>
                    <a:p>
                      <a:endParaRPr lang="en-US"/>
                    </a:p>
                  </a:txBody>
                  <a:tcPr/>
                </a:tc>
                <a:tc>
                  <a:txBody>
                    <a:bodyPr/>
                    <a:lstStyle/>
                    <a:p>
                      <a:endParaRPr lang="en-US"/>
                    </a:p>
                  </a:txBody>
                  <a:tcPr/>
                </a:tc>
                <a:tc>
                  <a:txBody>
                    <a:bodyPr/>
                    <a:lstStyle/>
                    <a:p>
                      <a:endParaRPr lang="en-US"/>
                    </a:p>
                  </a:txBody>
                  <a:tcPr/>
                </a:tc>
              </a:tr>
              <a:tr h="440871">
                <a:tc>
                  <a:txBody>
                    <a:bodyPr/>
                    <a:lstStyle/>
                    <a:p>
                      <a:endParaRPr lang="en-US" sz="1200" dirty="0"/>
                    </a:p>
                  </a:txBody>
                  <a:tcPr/>
                </a:tc>
                <a:tc>
                  <a:txBody>
                    <a:bodyPr/>
                    <a:lstStyle/>
                    <a:p>
                      <a:r>
                        <a:rPr lang="en-US" sz="1200" kern="1200" baseline="0" dirty="0" smtClean="0">
                          <a:solidFill>
                            <a:schemeClr val="dk1"/>
                          </a:solidFill>
                          <a:latin typeface="+mn-lt"/>
                          <a:ea typeface="+mn-ea"/>
                          <a:cs typeface="+mn-cs"/>
                        </a:rPr>
                        <a:t>(d) Utilities (e.g. power &amp; fuel)	</a:t>
                      </a:r>
                    </a:p>
                  </a:txBody>
                  <a:tcPr/>
                </a:tc>
                <a:tc>
                  <a:txBody>
                    <a:bodyPr/>
                    <a:lstStyle/>
                    <a:p>
                      <a:endParaRPr lang="en-US"/>
                    </a:p>
                  </a:txBody>
                  <a:tcPr/>
                </a:tc>
                <a:tc>
                  <a:txBody>
                    <a:bodyPr/>
                    <a:lstStyle/>
                    <a:p>
                      <a:endParaRPr lang="en-US"/>
                    </a:p>
                  </a:txBody>
                  <a:tcPr/>
                </a:tc>
                <a:tc>
                  <a:txBody>
                    <a:bodyPr/>
                    <a:lstStyle/>
                    <a:p>
                      <a:endParaRPr lang="en-US"/>
                    </a:p>
                  </a:txBody>
                  <a:tcPr/>
                </a:tc>
              </a:tr>
              <a:tr h="357596">
                <a:tc>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(e) Others, if any	</a:t>
                      </a:r>
                    </a:p>
                  </a:txBody>
                  <a:tcPr/>
                </a:tc>
                <a:tc>
                  <a:txBody>
                    <a:bodyPr/>
                    <a:lstStyle/>
                    <a:p>
                      <a:endParaRPr lang="en-US"/>
                    </a:p>
                  </a:txBody>
                  <a:tcPr/>
                </a:tc>
                <a:tc>
                  <a:txBody>
                    <a:bodyPr/>
                    <a:lstStyle/>
                    <a:p>
                      <a:endParaRPr lang="en-US"/>
                    </a:p>
                  </a:txBody>
                  <a:tcPr/>
                </a:tc>
                <a:tc>
                  <a:txBody>
                    <a:bodyPr/>
                    <a:lstStyle/>
                    <a:p>
                      <a:endParaRPr lang="en-US"/>
                    </a:p>
                  </a:txBody>
                  <a:tcPr/>
                </a:tc>
              </a:tr>
              <a:tr h="440871">
                <a:tc>
                  <a:txBody>
                    <a:bodyPr/>
                    <a:lstStyle/>
                    <a:p>
                      <a:endParaRPr lang="en-US" sz="1200" dirty="0"/>
                    </a:p>
                  </a:txBody>
                  <a:tcPr/>
                </a:tc>
                <a:tc>
                  <a:txBody>
                    <a:bodyPr/>
                    <a:lstStyle/>
                    <a:p>
                      <a:r>
                        <a:rPr lang="en-US" sz="1200" kern="1200" baseline="0" dirty="0" smtClean="0">
                          <a:solidFill>
                            <a:schemeClr val="dk1"/>
                          </a:solidFill>
                          <a:latin typeface="+mn-lt"/>
                          <a:ea typeface="+mn-ea"/>
                          <a:cs typeface="+mn-cs"/>
                        </a:rPr>
                        <a:t>Total Cost of bought out inputs	</a:t>
                      </a:r>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219200" y="990600"/>
          <a:ext cx="6629401" cy="4140200"/>
        </p:xfrm>
        <a:graphic>
          <a:graphicData uri="http://schemas.openxmlformats.org/drawingml/2006/table">
            <a:tbl>
              <a:tblPr firstRow="1" bandRow="1">
                <a:tableStyleId>{5C22544A-7EE6-4342-B048-85BDC9FD1C3A}</a:tableStyleId>
              </a:tblPr>
              <a:tblGrid>
                <a:gridCol w="547382"/>
                <a:gridCol w="2858549"/>
                <a:gridCol w="729842"/>
                <a:gridCol w="547382"/>
                <a:gridCol w="1946246"/>
              </a:tblGrid>
              <a:tr h="370840">
                <a:tc>
                  <a:txBody>
                    <a:bodyPr/>
                    <a:lstStyle/>
                    <a:p>
                      <a:r>
                        <a:rPr lang="en-US" sz="1200" dirty="0" smtClean="0"/>
                        <a:t>7</a:t>
                      </a:r>
                      <a:endParaRPr lang="en-US" sz="1200" dirty="0"/>
                    </a:p>
                  </a:txBody>
                  <a:tcPr/>
                </a:tc>
                <a:tc>
                  <a:txBody>
                    <a:bodyPr/>
                    <a:lstStyle/>
                    <a:p>
                      <a:r>
                        <a:rPr lang="en-US" sz="1200" kern="1200" baseline="0" dirty="0" smtClean="0">
                          <a:solidFill>
                            <a:schemeClr val="dk1"/>
                          </a:solidFill>
                          <a:latin typeface="+mn-lt"/>
                          <a:ea typeface="+mn-ea"/>
                          <a:cs typeface="+mn-cs"/>
                        </a:rPr>
                        <a:t>Value Added	</a:t>
                      </a:r>
                    </a:p>
                  </a:txBody>
                  <a:tcPr/>
                </a:tc>
                <a:tc>
                  <a:txBody>
                    <a:bodyPr/>
                    <a:lstStyle/>
                    <a:p>
                      <a:endParaRPr lang="en-US"/>
                    </a:p>
                  </a:txBody>
                  <a:tcPr/>
                </a:tc>
                <a:tc>
                  <a:txBody>
                    <a:bodyPr/>
                    <a:lstStyle/>
                    <a:p>
                      <a:endParaRPr lang="en-US"/>
                    </a:p>
                  </a:txBody>
                  <a:tcPr/>
                </a:tc>
                <a:tc>
                  <a:txBody>
                    <a:bodyPr/>
                    <a:lstStyle/>
                    <a:p>
                      <a:endParaRPr lang="en-US" dirty="0"/>
                    </a:p>
                  </a:txBody>
                  <a:tcPr/>
                </a:tc>
              </a:tr>
              <a:tr h="370840">
                <a:tc>
                  <a:txBody>
                    <a:bodyPr/>
                    <a:lstStyle/>
                    <a:p>
                      <a:r>
                        <a:rPr lang="en-US" sz="1200" dirty="0" smtClean="0"/>
                        <a:t>8</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lt1"/>
                          </a:solidFill>
                          <a:latin typeface="+mn-lt"/>
                          <a:ea typeface="+mn-ea"/>
                          <a:cs typeface="+mn-cs"/>
                        </a:rPr>
                        <a:t>Add: Income from any other sources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200" dirty="0" smtClean="0"/>
                        <a:t>9</a:t>
                      </a:r>
                      <a:endParaRPr lang="en-US" sz="1200" dirty="0"/>
                    </a:p>
                  </a:txBody>
                  <a:tcPr/>
                </a:tc>
                <a:tc>
                  <a:txBody>
                    <a:bodyPr/>
                    <a:lstStyle/>
                    <a:p>
                      <a:r>
                        <a:rPr lang="en-US" sz="1200" kern="1200" baseline="0" dirty="0" smtClean="0">
                          <a:solidFill>
                            <a:schemeClr val="dk1"/>
                          </a:solidFill>
                          <a:latin typeface="+mn-lt"/>
                          <a:ea typeface="+mn-ea"/>
                          <a:cs typeface="+mn-cs"/>
                        </a:rPr>
                        <a:t>Earnings available for distribution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sz="1200" dirty="0"/>
                    </a:p>
                  </a:txBody>
                  <a:tcPr/>
                </a:tc>
                <a:tc>
                  <a:txBody>
                    <a:bodyPr/>
                    <a:lstStyle/>
                    <a:p>
                      <a:r>
                        <a:rPr lang="en-US" sz="1200" b="1" kern="1200" baseline="0" dirty="0" smtClean="0">
                          <a:solidFill>
                            <a:schemeClr val="dk1"/>
                          </a:solidFill>
                          <a:latin typeface="+mn-lt"/>
                          <a:ea typeface="+mn-ea"/>
                          <a:cs typeface="+mn-cs"/>
                        </a:rPr>
                        <a:t>Distribution of Earnings to: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200" dirty="0" smtClean="0"/>
                        <a:t>1</a:t>
                      </a:r>
                      <a:endParaRPr lang="en-US" sz="1200" dirty="0"/>
                    </a:p>
                  </a:txBody>
                  <a:tcPr/>
                </a:tc>
                <a:tc>
                  <a:txBody>
                    <a:bodyPr/>
                    <a:lstStyle/>
                    <a:p>
                      <a:r>
                        <a:rPr lang="en-US" sz="1200" kern="1200" baseline="0" dirty="0" smtClean="0">
                          <a:solidFill>
                            <a:schemeClr val="dk1"/>
                          </a:solidFill>
                          <a:latin typeface="+mn-lt"/>
                          <a:ea typeface="+mn-ea"/>
                          <a:cs typeface="+mn-cs"/>
                        </a:rPr>
                        <a:t>Employees as salaries &amp; wages, retirement benefits, etc.</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200" dirty="0" smtClean="0"/>
                        <a:t>2</a:t>
                      </a:r>
                      <a:endParaRPr lang="en-US" sz="1200" dirty="0"/>
                    </a:p>
                  </a:txBody>
                  <a:tcPr/>
                </a:tc>
                <a:tc>
                  <a:txBody>
                    <a:bodyPr/>
                    <a:lstStyle/>
                    <a:p>
                      <a:r>
                        <a:rPr lang="en-US" sz="1200" kern="1200" baseline="0" dirty="0" smtClean="0">
                          <a:solidFill>
                            <a:schemeClr val="dk1"/>
                          </a:solidFill>
                          <a:latin typeface="+mn-lt"/>
                          <a:ea typeface="+mn-ea"/>
                          <a:cs typeface="+mn-cs"/>
                        </a:rPr>
                        <a:t>Shareholders as dividend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200" dirty="0" smtClean="0"/>
                        <a:t>3</a:t>
                      </a:r>
                      <a:endParaRPr lang="en-US" sz="1200" dirty="0"/>
                    </a:p>
                  </a:txBody>
                  <a:tcPr/>
                </a:tc>
                <a:tc>
                  <a:txBody>
                    <a:bodyPr/>
                    <a:lstStyle/>
                    <a:p>
                      <a:r>
                        <a:rPr lang="en-US" sz="1200" kern="1200" baseline="0" dirty="0" smtClean="0">
                          <a:solidFill>
                            <a:schemeClr val="dk1"/>
                          </a:solidFill>
                          <a:latin typeface="+mn-lt"/>
                          <a:ea typeface="+mn-ea"/>
                          <a:cs typeface="+mn-cs"/>
                        </a:rPr>
                        <a:t>Company as retained funds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200" dirty="0" smtClean="0"/>
                        <a:t>4</a:t>
                      </a:r>
                      <a:endParaRPr lang="en-US" sz="1200" dirty="0"/>
                    </a:p>
                  </a:txBody>
                  <a:tcPr/>
                </a:tc>
                <a:tc>
                  <a:txBody>
                    <a:bodyPr/>
                    <a:lstStyle/>
                    <a:p>
                      <a:r>
                        <a:rPr lang="en-US" sz="1200" kern="1200" baseline="0" dirty="0" smtClean="0">
                          <a:solidFill>
                            <a:schemeClr val="dk1"/>
                          </a:solidFill>
                          <a:latin typeface="+mn-lt"/>
                          <a:ea typeface="+mn-ea"/>
                          <a:cs typeface="+mn-cs"/>
                        </a:rPr>
                        <a:t>Government as taxes (specify)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200" dirty="0" smtClean="0"/>
                        <a:t>5</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Others, if any (specify)	</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Total distribution of earnings	</a:t>
                      </a:r>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305800" cy="762000"/>
          </a:xfrm>
        </p:spPr>
        <p:txBody>
          <a:bodyPr>
            <a:normAutofit fontScale="90000"/>
          </a:bodyPr>
          <a:lstStyle/>
          <a:p>
            <a:r>
              <a:rPr lang="en-US" sz="3100" b="1" dirty="0" smtClean="0"/>
              <a:t/>
            </a:r>
            <a:br>
              <a:rPr lang="en-US" sz="3100" b="1" dirty="0" smtClean="0"/>
            </a:br>
            <a:r>
              <a:rPr lang="en-US" sz="3100" b="1" dirty="0" smtClean="0"/>
              <a:t/>
            </a:r>
            <a:br>
              <a:rPr lang="en-US" sz="3100" b="1" dirty="0" smtClean="0"/>
            </a:br>
            <a:r>
              <a:rPr lang="en-US" sz="2200" b="1" dirty="0" smtClean="0"/>
              <a:t>Annexure 9</a:t>
            </a:r>
            <a:br>
              <a:rPr lang="en-US" sz="2200" b="1" dirty="0" smtClean="0"/>
            </a:br>
            <a:r>
              <a:rPr lang="en-US" sz="1800" b="1" dirty="0" smtClean="0"/>
              <a:t>FINANCIAL POSITION AND RATIO ANALYSIS</a:t>
            </a:r>
            <a:r>
              <a:rPr lang="en-US" sz="2200" b="1" dirty="0" smtClean="0"/>
              <a:t> </a:t>
            </a:r>
            <a:r>
              <a:rPr lang="en-US" sz="1800" b="1" dirty="0" smtClean="0"/>
              <a:t>(for the company as a whole)	</a:t>
            </a:r>
            <a:r>
              <a:rPr lang="en-US" sz="3600" b="1" dirty="0" smtClean="0"/>
              <a:t/>
            </a:r>
            <a:br>
              <a:rPr lang="en-US" sz="3600" b="1" dirty="0" smtClean="0"/>
            </a:br>
            <a:endParaRPr lang="en-US" dirty="0"/>
          </a:p>
        </p:txBody>
      </p:sp>
      <p:graphicFrame>
        <p:nvGraphicFramePr>
          <p:cNvPr id="4" name="Content Placeholder 3"/>
          <p:cNvGraphicFramePr>
            <a:graphicFrameLocks noGrp="1"/>
          </p:cNvGraphicFramePr>
          <p:nvPr>
            <p:ph idx="1"/>
          </p:nvPr>
        </p:nvGraphicFramePr>
        <p:xfrm>
          <a:off x="1676400" y="762000"/>
          <a:ext cx="6781801" cy="5842000"/>
        </p:xfrm>
        <a:graphic>
          <a:graphicData uri="http://schemas.openxmlformats.org/drawingml/2006/table">
            <a:tbl>
              <a:tblPr firstRow="1" bandRow="1">
                <a:tableStyleId>{5C22544A-7EE6-4342-B048-85BDC9FD1C3A}</a:tableStyleId>
              </a:tblPr>
              <a:tblGrid>
                <a:gridCol w="454138"/>
                <a:gridCol w="2593862"/>
                <a:gridCol w="762000"/>
                <a:gridCol w="762000"/>
                <a:gridCol w="914400"/>
                <a:gridCol w="1295401"/>
              </a:tblGrid>
              <a:tr h="406400">
                <a:tc>
                  <a:txBody>
                    <a:bodyPr/>
                    <a:lstStyle/>
                    <a:p>
                      <a:r>
                        <a:rPr lang="en-US" sz="1200" dirty="0" smtClean="0"/>
                        <a:t>Sno.</a:t>
                      </a:r>
                      <a:endParaRPr lang="en-US" sz="1200" dirty="0"/>
                    </a:p>
                  </a:txBody>
                  <a:tcPr/>
                </a:tc>
                <a:tc>
                  <a:txBody>
                    <a:bodyPr/>
                    <a:lstStyle/>
                    <a:p>
                      <a:r>
                        <a:rPr lang="en-US" sz="1200" dirty="0" smtClean="0"/>
                        <a:t>Particulars</a:t>
                      </a:r>
                      <a:endParaRPr lang="en-US" sz="1200" dirty="0"/>
                    </a:p>
                  </a:txBody>
                  <a:tcPr/>
                </a:tc>
                <a:tc>
                  <a:txBody>
                    <a:bodyPr/>
                    <a:lstStyle/>
                    <a:p>
                      <a:r>
                        <a:rPr lang="en-US" sz="1200" dirty="0" smtClean="0"/>
                        <a:t>Units</a:t>
                      </a:r>
                      <a:endParaRPr lang="en-US" sz="1200" dirty="0"/>
                    </a:p>
                  </a:txBody>
                  <a:tcPr/>
                </a:tc>
                <a:tc>
                  <a:txBody>
                    <a:bodyPr/>
                    <a:lstStyle/>
                    <a:p>
                      <a:r>
                        <a:rPr lang="en-US" sz="1200" dirty="0" smtClean="0"/>
                        <a:t>Current year</a:t>
                      </a:r>
                      <a:endParaRPr lang="en-US" sz="1200" dirty="0"/>
                    </a:p>
                  </a:txBody>
                  <a:tcPr/>
                </a:tc>
                <a:tc>
                  <a:txBody>
                    <a:bodyPr/>
                    <a:lstStyle/>
                    <a:p>
                      <a:r>
                        <a:rPr lang="en-US" sz="1200" dirty="0" smtClean="0"/>
                        <a:t>Previous Year-1</a:t>
                      </a:r>
                      <a:endParaRPr lang="en-US" sz="1200" dirty="0"/>
                    </a:p>
                  </a:txBody>
                  <a:tcPr/>
                </a:tc>
                <a:tc>
                  <a:txBody>
                    <a:bodyPr/>
                    <a:lstStyle/>
                    <a:p>
                      <a:r>
                        <a:rPr lang="en-US" sz="1200" dirty="0" smtClean="0"/>
                        <a:t>Previous Year</a:t>
                      </a:r>
                      <a:r>
                        <a:rPr lang="en-US" sz="1200" baseline="0" dirty="0" smtClean="0"/>
                        <a:t>-2</a:t>
                      </a:r>
                      <a:endParaRPr lang="en-US" sz="1200" dirty="0"/>
                    </a:p>
                  </a:txBody>
                  <a:tcPr/>
                </a:tc>
              </a:tr>
              <a:tr h="370840">
                <a:tc>
                  <a:txBody>
                    <a:bodyPr/>
                    <a:lstStyle/>
                    <a:p>
                      <a:r>
                        <a:rPr lang="en-US" sz="1200" dirty="0" smtClean="0"/>
                        <a:t>A.</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dk1"/>
                          </a:solidFill>
                          <a:latin typeface="+mn-lt"/>
                          <a:ea typeface="+mn-ea"/>
                          <a:cs typeface="+mn-cs"/>
                        </a:rPr>
                        <a:t>Financial Position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Rs/Lakh</a:t>
                      </a:r>
                    </a:p>
                  </a:txBody>
                  <a:tcPr/>
                </a:tc>
                <a:tc>
                  <a:txBody>
                    <a:bodyPr/>
                    <a:lstStyle/>
                    <a:p>
                      <a:endParaRPr lang="en-US" dirty="0"/>
                    </a:p>
                  </a:txBody>
                  <a:tcPr/>
                </a:tc>
                <a:tc>
                  <a:txBody>
                    <a:bodyPr/>
                    <a:lstStyle/>
                    <a:p>
                      <a:endParaRPr lang="en-US"/>
                    </a:p>
                  </a:txBody>
                  <a:tcPr/>
                </a:tc>
                <a:tc>
                  <a:txBody>
                    <a:bodyPr/>
                    <a:lstStyle/>
                    <a:p>
                      <a:endParaRPr lang="en-US"/>
                    </a:p>
                  </a:txBody>
                  <a:tcPr/>
                </a:tc>
              </a:tr>
              <a:tr h="370840">
                <a:tc>
                  <a:txBody>
                    <a:bodyPr/>
                    <a:lstStyle/>
                    <a:p>
                      <a:r>
                        <a:rPr lang="en-US" sz="1200" dirty="0" smtClean="0"/>
                        <a:t>1</a:t>
                      </a:r>
                    </a:p>
                  </a:txBody>
                  <a:tcPr/>
                </a:tc>
                <a:tc>
                  <a:txBody>
                    <a:bodyPr/>
                    <a:lstStyle/>
                    <a:p>
                      <a:r>
                        <a:rPr lang="en-US" sz="1200" kern="1200" baseline="0" dirty="0" smtClean="0">
                          <a:solidFill>
                            <a:schemeClr val="dk1"/>
                          </a:solidFill>
                          <a:latin typeface="+mn-lt"/>
                          <a:ea typeface="+mn-ea"/>
                          <a:cs typeface="+mn-cs"/>
                        </a:rPr>
                        <a:t>Paid-up Capital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smtClean="0">
                          <a:solidFill>
                            <a:schemeClr val="dk1"/>
                          </a:solidFill>
                          <a:latin typeface="+mn-lt"/>
                          <a:ea typeface="+mn-ea"/>
                          <a:cs typeface="+mn-cs"/>
                        </a:rPr>
                        <a:t>Rs/Lakh</a:t>
                      </a:r>
                      <a:endParaRPr lang="en-US" sz="1200" kern="1200" baseline="0" dirty="0" smtClean="0">
                        <a:solidFill>
                          <a:schemeClr val="dk1"/>
                        </a:solidFill>
                        <a:latin typeface="+mn-lt"/>
                        <a:ea typeface="+mn-ea"/>
                        <a:cs typeface="+mn-cs"/>
                      </a:endParaRP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200" dirty="0" smtClean="0"/>
                        <a:t>2</a:t>
                      </a:r>
                      <a:endParaRPr lang="en-US" sz="1200" dirty="0"/>
                    </a:p>
                  </a:txBody>
                  <a:tcPr/>
                </a:tc>
                <a:tc>
                  <a:txBody>
                    <a:bodyPr/>
                    <a:lstStyle/>
                    <a:p>
                      <a:r>
                        <a:rPr lang="en-US" sz="1200" kern="1200" baseline="0" dirty="0" smtClean="0">
                          <a:solidFill>
                            <a:schemeClr val="dk1"/>
                          </a:solidFill>
                          <a:latin typeface="+mn-lt"/>
                          <a:ea typeface="+mn-ea"/>
                          <a:cs typeface="+mn-cs"/>
                        </a:rPr>
                        <a:t>Reserves &amp; Surplus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Rs/Lakh</a:t>
                      </a: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200" dirty="0" smtClean="0"/>
                        <a:t>3</a:t>
                      </a:r>
                      <a:endParaRPr lang="en-US" sz="1200" dirty="0"/>
                    </a:p>
                  </a:txBody>
                  <a:tcPr/>
                </a:tc>
                <a:tc>
                  <a:txBody>
                    <a:bodyPr/>
                    <a:lstStyle/>
                    <a:p>
                      <a:r>
                        <a:rPr lang="en-US" sz="1200" kern="1200" baseline="0" dirty="0" smtClean="0">
                          <a:solidFill>
                            <a:schemeClr val="dk1"/>
                          </a:solidFill>
                          <a:latin typeface="+mn-lt"/>
                          <a:ea typeface="+mn-ea"/>
                          <a:cs typeface="+mn-cs"/>
                        </a:rPr>
                        <a:t>Loans (secured &amp; unsecured)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Rs/Lakh</a:t>
                      </a:r>
                    </a:p>
                  </a:txBody>
                  <a:tcPr/>
                </a:tc>
                <a:tc>
                  <a:txBody>
                    <a:bodyPr/>
                    <a:lstStyle/>
                    <a:p>
                      <a:endParaRPr lang="en-US" dirty="0"/>
                    </a:p>
                  </a:txBody>
                  <a:tcPr/>
                </a:tc>
                <a:tc>
                  <a:txBody>
                    <a:bodyPr/>
                    <a:lstStyle/>
                    <a:p>
                      <a:endParaRPr lang="en-US"/>
                    </a:p>
                  </a:txBody>
                  <a:tcPr/>
                </a:tc>
                <a:tc>
                  <a:txBody>
                    <a:bodyPr/>
                    <a:lstStyle/>
                    <a:p>
                      <a:endParaRPr lang="en-US"/>
                    </a:p>
                  </a:txBody>
                  <a:tcPr/>
                </a:tc>
              </a:tr>
              <a:tr h="370840">
                <a:tc>
                  <a:txBody>
                    <a:bodyPr/>
                    <a:lstStyle/>
                    <a:p>
                      <a:r>
                        <a:rPr lang="en-US" sz="1200" dirty="0" smtClean="0"/>
                        <a:t>4</a:t>
                      </a:r>
                      <a:endParaRPr lang="en-US" sz="1200" dirty="0"/>
                    </a:p>
                  </a:txBody>
                  <a:tcPr/>
                </a:tc>
                <a:tc>
                  <a:txBody>
                    <a:bodyPr/>
                    <a:lstStyle/>
                    <a:p>
                      <a:r>
                        <a:rPr lang="en-US" sz="1200" kern="1200" baseline="0" dirty="0" smtClean="0">
                          <a:solidFill>
                            <a:schemeClr val="dk1"/>
                          </a:solidFill>
                          <a:latin typeface="+mn-lt"/>
                          <a:ea typeface="+mn-ea"/>
                          <a:cs typeface="+mn-cs"/>
                        </a:rPr>
                        <a:t>(a) Gross Fixed Assets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smtClean="0">
                          <a:solidFill>
                            <a:schemeClr val="dk1"/>
                          </a:solidFill>
                          <a:latin typeface="+mn-lt"/>
                          <a:ea typeface="+mn-ea"/>
                          <a:cs typeface="+mn-cs"/>
                        </a:rPr>
                        <a:t>Rs/Lakh</a:t>
                      </a:r>
                      <a:endParaRPr lang="en-US" sz="1200" kern="1200" baseline="0" dirty="0" smtClean="0">
                        <a:solidFill>
                          <a:schemeClr val="dk1"/>
                        </a:solidFill>
                        <a:latin typeface="+mn-lt"/>
                        <a:ea typeface="+mn-ea"/>
                        <a:cs typeface="+mn-cs"/>
                      </a:endParaRPr>
                    </a:p>
                  </a:txBody>
                  <a:tcPr/>
                </a:tc>
                <a:tc>
                  <a:txBody>
                    <a:bodyPr/>
                    <a:lstStyle/>
                    <a:p>
                      <a:endParaRPr lang="en-US" dirty="0"/>
                    </a:p>
                  </a:txBody>
                  <a:tcPr/>
                </a:tc>
                <a:tc>
                  <a:txBody>
                    <a:bodyPr/>
                    <a:lstStyle/>
                    <a:p>
                      <a:endParaRPr lang="en-US"/>
                    </a:p>
                  </a:txBody>
                  <a:tcPr/>
                </a:tc>
                <a:tc>
                  <a:txBody>
                    <a:bodyPr/>
                    <a:lstStyle/>
                    <a:p>
                      <a:endParaRPr lang="en-US"/>
                    </a:p>
                  </a:txBody>
                  <a:tcPr/>
                </a:tc>
              </a:tr>
              <a:tr h="370840">
                <a:tc>
                  <a:txBody>
                    <a:bodyPr/>
                    <a:lstStyle/>
                    <a:p>
                      <a:endParaRPr lang="en-US" sz="1200" dirty="0"/>
                    </a:p>
                  </a:txBody>
                  <a:tcPr/>
                </a:tc>
                <a:tc>
                  <a:txBody>
                    <a:bodyPr/>
                    <a:lstStyle/>
                    <a:p>
                      <a:r>
                        <a:rPr lang="en-US" sz="1200" kern="1200" baseline="0" dirty="0" smtClean="0">
                          <a:solidFill>
                            <a:schemeClr val="dk1"/>
                          </a:solidFill>
                          <a:latin typeface="+mn-lt"/>
                          <a:ea typeface="+mn-ea"/>
                          <a:cs typeface="+mn-cs"/>
                        </a:rPr>
                        <a:t>(b) Net Fixed Assets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smtClean="0">
                          <a:solidFill>
                            <a:schemeClr val="dk1"/>
                          </a:solidFill>
                          <a:latin typeface="+mn-lt"/>
                          <a:ea typeface="+mn-ea"/>
                          <a:cs typeface="+mn-cs"/>
                        </a:rPr>
                        <a:t>Rs/Lakh</a:t>
                      </a:r>
                      <a:endParaRPr lang="en-US" sz="1200" kern="1200" baseline="0" dirty="0" smtClean="0">
                        <a:solidFill>
                          <a:schemeClr val="dk1"/>
                        </a:solidFill>
                        <a:latin typeface="+mn-lt"/>
                        <a:ea typeface="+mn-ea"/>
                        <a:cs typeface="+mn-cs"/>
                      </a:endParaRP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200" dirty="0" smtClean="0"/>
                        <a:t>5</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(a) Total Current Assets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smtClean="0">
                          <a:solidFill>
                            <a:schemeClr val="dk1"/>
                          </a:solidFill>
                          <a:latin typeface="+mn-lt"/>
                          <a:ea typeface="+mn-ea"/>
                          <a:cs typeface="+mn-cs"/>
                        </a:rPr>
                        <a:t>Rs/Lakh</a:t>
                      </a:r>
                      <a:endParaRPr lang="en-US" sz="1200" kern="1200" baseline="0" dirty="0" smtClean="0">
                        <a:solidFill>
                          <a:schemeClr val="dk1"/>
                        </a:solidFill>
                        <a:latin typeface="+mn-lt"/>
                        <a:ea typeface="+mn-ea"/>
                        <a:cs typeface="+mn-cs"/>
                      </a:endParaRPr>
                    </a:p>
                  </a:txBody>
                  <a:tcPr/>
                </a:tc>
                <a:tc>
                  <a:txBody>
                    <a:bodyPr/>
                    <a:lstStyle/>
                    <a:p>
                      <a:endParaRPr lang="en-US" dirty="0"/>
                    </a:p>
                  </a:txBody>
                  <a:tcPr/>
                </a:tc>
                <a:tc>
                  <a:txBody>
                    <a:bodyPr/>
                    <a:lstStyle/>
                    <a:p>
                      <a:endParaRPr lang="en-US"/>
                    </a:p>
                  </a:txBody>
                  <a:tcPr/>
                </a:tc>
                <a:tc>
                  <a:txBody>
                    <a:bodyPr/>
                    <a:lstStyle/>
                    <a:p>
                      <a:endParaRPr lang="en-US"/>
                    </a:p>
                  </a:txBody>
                  <a:tcPr/>
                </a:tc>
              </a:tr>
              <a:tr h="370840">
                <a:tc>
                  <a:txBody>
                    <a:bodyPr/>
                    <a:lstStyle/>
                    <a:p>
                      <a:endParaRPr lang="en-US" sz="1200" dirty="0"/>
                    </a:p>
                  </a:txBody>
                  <a:tcPr/>
                </a:tc>
                <a:tc>
                  <a:txBody>
                    <a:bodyPr/>
                    <a:lstStyle/>
                    <a:p>
                      <a:r>
                        <a:rPr lang="en-US" sz="1200" kern="1200" baseline="0" dirty="0" smtClean="0">
                          <a:solidFill>
                            <a:schemeClr val="dk1"/>
                          </a:solidFill>
                          <a:latin typeface="+mn-lt"/>
                          <a:ea typeface="+mn-ea"/>
                          <a:cs typeface="+mn-cs"/>
                        </a:rPr>
                        <a:t>(b) Less: Current Liabilities &amp; Provisions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smtClean="0">
                          <a:solidFill>
                            <a:schemeClr val="dk1"/>
                          </a:solidFill>
                          <a:latin typeface="+mn-lt"/>
                          <a:ea typeface="+mn-ea"/>
                          <a:cs typeface="+mn-cs"/>
                        </a:rPr>
                        <a:t>Rs/Lakh</a:t>
                      </a:r>
                      <a:endParaRPr lang="en-US" sz="1200" kern="1200" baseline="0" dirty="0" smtClean="0">
                        <a:solidFill>
                          <a:schemeClr val="dk1"/>
                        </a:solidFill>
                        <a:latin typeface="+mn-lt"/>
                        <a:ea typeface="+mn-ea"/>
                        <a:cs typeface="+mn-cs"/>
                      </a:endParaRPr>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(c) Net Current Assets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smtClean="0">
                          <a:solidFill>
                            <a:schemeClr val="dk1"/>
                          </a:solidFill>
                          <a:latin typeface="+mn-lt"/>
                          <a:ea typeface="+mn-ea"/>
                          <a:cs typeface="+mn-cs"/>
                        </a:rPr>
                        <a:t>Rs/Lakh</a:t>
                      </a:r>
                      <a:endParaRPr lang="en-US" sz="1200" kern="1200" baseline="0" dirty="0" smtClean="0">
                        <a:solidFill>
                          <a:schemeClr val="dk1"/>
                        </a:solidFill>
                        <a:latin typeface="+mn-lt"/>
                        <a:ea typeface="+mn-ea"/>
                        <a:cs typeface="+mn-cs"/>
                      </a:endParaRPr>
                    </a:p>
                  </a:txBody>
                  <a:tcPr/>
                </a:tc>
                <a:tc>
                  <a:txBody>
                    <a:bodyPr/>
                    <a:lstStyle/>
                    <a:p>
                      <a:endParaRPr lang="en-US" dirty="0"/>
                    </a:p>
                  </a:txBody>
                  <a:tcPr/>
                </a:tc>
                <a:tc>
                  <a:txBody>
                    <a:bodyPr/>
                    <a:lstStyle/>
                    <a:p>
                      <a:endParaRPr lang="en-US"/>
                    </a:p>
                  </a:txBody>
                  <a:tcPr/>
                </a:tc>
                <a:tc>
                  <a:txBody>
                    <a:bodyPr/>
                    <a:lstStyle/>
                    <a:p>
                      <a:endParaRPr lang="en-US"/>
                    </a:p>
                  </a:txBody>
                  <a:tcPr/>
                </a:tc>
              </a:tr>
              <a:tr h="370840">
                <a:tc>
                  <a:txBody>
                    <a:bodyPr/>
                    <a:lstStyle/>
                    <a:p>
                      <a:r>
                        <a:rPr lang="en-US" sz="1200" dirty="0" smtClean="0"/>
                        <a:t>6</a:t>
                      </a:r>
                      <a:endParaRPr lang="en-US" sz="1200" dirty="0"/>
                    </a:p>
                  </a:txBody>
                  <a:tcPr/>
                </a:tc>
                <a:tc>
                  <a:txBody>
                    <a:bodyPr/>
                    <a:lstStyle/>
                    <a:p>
                      <a:r>
                        <a:rPr lang="en-US" sz="1200" kern="1200" baseline="0" dirty="0" smtClean="0">
                          <a:solidFill>
                            <a:schemeClr val="dk1"/>
                          </a:solidFill>
                          <a:latin typeface="+mn-lt"/>
                          <a:ea typeface="+mn-ea"/>
                          <a:cs typeface="+mn-cs"/>
                        </a:rPr>
                        <a:t>Capital Employed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smtClean="0">
                          <a:solidFill>
                            <a:schemeClr val="dk1"/>
                          </a:solidFill>
                          <a:latin typeface="+mn-lt"/>
                          <a:ea typeface="+mn-ea"/>
                          <a:cs typeface="+mn-cs"/>
                        </a:rPr>
                        <a:t>Rs/Lakh</a:t>
                      </a:r>
                      <a:endParaRPr lang="en-US" sz="1200" kern="1200" baseline="0" dirty="0" smtClean="0">
                        <a:solidFill>
                          <a:schemeClr val="dk1"/>
                        </a:solidFill>
                        <a:latin typeface="+mn-lt"/>
                        <a:ea typeface="+mn-ea"/>
                        <a:cs typeface="+mn-cs"/>
                      </a:endParaRPr>
                    </a:p>
                  </a:txBody>
                  <a:tcPr/>
                </a:tc>
                <a:tc>
                  <a:txBody>
                    <a:bodyPr/>
                    <a:lstStyle/>
                    <a:p>
                      <a:endParaRPr lang="en-US" dirty="0"/>
                    </a:p>
                  </a:txBody>
                  <a:tcPr/>
                </a:tc>
                <a:tc>
                  <a:txBody>
                    <a:bodyPr/>
                    <a:lstStyle/>
                    <a:p>
                      <a:endParaRPr lang="en-US"/>
                    </a:p>
                  </a:txBody>
                  <a:tcPr/>
                </a:tc>
                <a:tc>
                  <a:txBody>
                    <a:bodyPr/>
                    <a:lstStyle/>
                    <a:p>
                      <a:endParaRPr lang="en-US"/>
                    </a:p>
                  </a:txBody>
                  <a:tcPr/>
                </a:tc>
              </a:tr>
              <a:tr h="370840">
                <a:tc>
                  <a:txBody>
                    <a:bodyPr/>
                    <a:lstStyle/>
                    <a:p>
                      <a:r>
                        <a:rPr lang="en-US" sz="1200" dirty="0" smtClean="0"/>
                        <a:t>7</a:t>
                      </a:r>
                      <a:endParaRPr lang="en-US" sz="1200" dirty="0"/>
                    </a:p>
                  </a:txBody>
                  <a:tcPr/>
                </a:tc>
                <a:tc>
                  <a:txBody>
                    <a:bodyPr/>
                    <a:lstStyle/>
                    <a:p>
                      <a:r>
                        <a:rPr lang="en-US" sz="1200" kern="1200" baseline="0" dirty="0" smtClean="0">
                          <a:solidFill>
                            <a:schemeClr val="dk1"/>
                          </a:solidFill>
                          <a:latin typeface="+mn-lt"/>
                          <a:ea typeface="+mn-ea"/>
                          <a:cs typeface="+mn-cs"/>
                        </a:rPr>
                        <a:t>Net Worth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Rs/Lakh</a:t>
                      </a:r>
                    </a:p>
                  </a:txBody>
                  <a:tcPr/>
                </a:tc>
                <a:tc>
                  <a:txBody>
                    <a:bodyPr/>
                    <a:lstStyle/>
                    <a:p>
                      <a:endParaRPr lang="en-US"/>
                    </a:p>
                  </a:txBody>
                  <a:tcPr/>
                </a:tc>
                <a:tc>
                  <a:txBody>
                    <a:bodyPr/>
                    <a:lstStyle/>
                    <a:p>
                      <a:endParaRPr lang="en-US"/>
                    </a:p>
                  </a:txBody>
                  <a:tcPr/>
                </a:tc>
                <a:tc>
                  <a:txBody>
                    <a:bodyPr/>
                    <a:lstStyle/>
                    <a:p>
                      <a:endParaRPr lang="en-US"/>
                    </a:p>
                  </a:txBody>
                  <a:tcPr/>
                </a:tc>
              </a:tr>
              <a:tr h="482600">
                <a:tc>
                  <a:txBody>
                    <a:bodyPr/>
                    <a:lstStyle/>
                    <a:p>
                      <a:r>
                        <a:rPr lang="en-US" sz="1200" dirty="0" smtClean="0"/>
                        <a:t>B.</a:t>
                      </a:r>
                      <a:endParaRPr lang="en-US" sz="1200" dirty="0"/>
                    </a:p>
                  </a:txBody>
                  <a:tcPr/>
                </a:tc>
                <a:tc>
                  <a:txBody>
                    <a:bodyPr/>
                    <a:lstStyle/>
                    <a:p>
                      <a:r>
                        <a:rPr lang="en-US" sz="1200" b="1" kern="1200" baseline="0" dirty="0" smtClean="0">
                          <a:solidFill>
                            <a:schemeClr val="dk1"/>
                          </a:solidFill>
                          <a:latin typeface="+mn-lt"/>
                          <a:ea typeface="+mn-ea"/>
                          <a:cs typeface="+mn-cs"/>
                        </a:rPr>
                        <a:t>Financial Performance	</a:t>
                      </a:r>
                    </a:p>
                  </a:txBody>
                  <a:tcPr/>
                </a:tc>
                <a:tc>
                  <a:txBody>
                    <a:bodyPr/>
                    <a:lstStyle/>
                    <a:p>
                      <a:endParaRPr lang="en-US" sz="1200" dirty="0"/>
                    </a:p>
                  </a:txBody>
                  <a:tcPr/>
                </a:tc>
                <a:tc>
                  <a:txBody>
                    <a:bodyPr/>
                    <a:lstStyle/>
                    <a:p>
                      <a:endParaRPr lang="en-US" dirty="0"/>
                    </a:p>
                  </a:txBody>
                  <a:tcPr/>
                </a:tc>
                <a:tc>
                  <a:txBody>
                    <a:bodyPr/>
                    <a:lstStyle/>
                    <a:p>
                      <a:endParaRPr lang="en-US"/>
                    </a:p>
                  </a:txBody>
                  <a:tcPr/>
                </a:tc>
                <a:tc>
                  <a:txBody>
                    <a:bodyPr/>
                    <a:lstStyle/>
                    <a:p>
                      <a:endParaRPr lang="en-US"/>
                    </a:p>
                  </a:txBody>
                  <a:tcPr/>
                </a:tc>
              </a:tr>
              <a:tr h="370840">
                <a:tc>
                  <a:txBody>
                    <a:bodyPr/>
                    <a:lstStyle/>
                    <a:p>
                      <a:r>
                        <a:rPr lang="en-US" sz="1200" dirty="0" smtClean="0"/>
                        <a:t>1</a:t>
                      </a:r>
                      <a:endParaRPr lang="en-US" sz="1200" dirty="0"/>
                    </a:p>
                  </a:txBody>
                  <a:tcPr/>
                </a:tc>
                <a:tc>
                  <a:txBody>
                    <a:bodyPr/>
                    <a:lstStyle/>
                    <a:p>
                      <a:r>
                        <a:rPr lang="en-US" sz="1200" kern="1200" baseline="0" dirty="0" smtClean="0">
                          <a:solidFill>
                            <a:schemeClr val="dk1"/>
                          </a:solidFill>
                          <a:latin typeface="+mn-lt"/>
                          <a:ea typeface="+mn-ea"/>
                          <a:cs typeface="+mn-cs"/>
                        </a:rPr>
                        <a:t>Cost of Production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Rs/Lakh</a:t>
                      </a:r>
                    </a:p>
                  </a:txBody>
                  <a:tcPr/>
                </a:tc>
                <a:tc>
                  <a:txBody>
                    <a:bodyPr/>
                    <a:lstStyle/>
                    <a:p>
                      <a:endParaRPr lang="en-US" dirty="0"/>
                    </a:p>
                  </a:txBody>
                  <a:tcPr/>
                </a:tc>
                <a:tc>
                  <a:txBody>
                    <a:bodyPr/>
                    <a:lstStyle/>
                    <a:p>
                      <a:endParaRPr lang="en-US"/>
                    </a:p>
                  </a:txBody>
                  <a:tcPr/>
                </a:tc>
                <a:tc>
                  <a:txBody>
                    <a:bodyPr/>
                    <a:lstStyle/>
                    <a:p>
                      <a:endParaRPr lang="en-US"/>
                    </a:p>
                  </a:txBody>
                  <a:tcPr/>
                </a:tc>
              </a:tr>
              <a:tr h="0">
                <a:tc>
                  <a:txBody>
                    <a:bodyPr/>
                    <a:lstStyle/>
                    <a:p>
                      <a:r>
                        <a:rPr lang="en-US" sz="1200" dirty="0" smtClean="0"/>
                        <a:t>2</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Cost of Sales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Rs/Lakh</a:t>
                      </a:r>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219200" y="0"/>
          <a:ext cx="6781797" cy="6858000"/>
        </p:xfrm>
        <a:graphic>
          <a:graphicData uri="http://schemas.openxmlformats.org/drawingml/2006/table">
            <a:tbl>
              <a:tblPr firstRow="1" bandRow="1">
                <a:tableStyleId>{5C22544A-7EE6-4342-B048-85BDC9FD1C3A}</a:tableStyleId>
              </a:tblPr>
              <a:tblGrid>
                <a:gridCol w="431629"/>
                <a:gridCol w="3473044"/>
                <a:gridCol w="685030"/>
                <a:gridCol w="822036"/>
                <a:gridCol w="685029"/>
                <a:gridCol w="685029"/>
              </a:tblGrid>
              <a:tr h="364721">
                <a:tc>
                  <a:txBody>
                    <a:bodyPr/>
                    <a:lstStyle/>
                    <a:p>
                      <a:r>
                        <a:rPr lang="en-US" sz="1200" dirty="0" smtClean="0"/>
                        <a:t>3</a:t>
                      </a:r>
                      <a:endParaRPr lang="en-US" sz="1200" dirty="0"/>
                    </a:p>
                  </a:txBody>
                  <a:tcPr/>
                </a:tc>
                <a:tc>
                  <a:txBody>
                    <a:bodyPr/>
                    <a:lstStyle/>
                    <a:p>
                      <a:r>
                        <a:rPr lang="en-US" sz="1200" b="1" kern="1200" baseline="0" dirty="0" smtClean="0">
                          <a:solidFill>
                            <a:schemeClr val="lt1"/>
                          </a:solidFill>
                          <a:latin typeface="+mn-lt"/>
                          <a:ea typeface="+mn-ea"/>
                          <a:cs typeface="+mn-cs"/>
                        </a:rPr>
                        <a:t>Net Sales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smtClean="0">
                          <a:solidFill>
                            <a:schemeClr val="dk1"/>
                          </a:solidFill>
                          <a:latin typeface="+mn-lt"/>
                          <a:ea typeface="+mn-ea"/>
                          <a:cs typeface="+mn-cs"/>
                        </a:rPr>
                        <a:t>Rs/Lakh</a:t>
                      </a:r>
                      <a:endParaRPr lang="en-US" sz="1200" kern="1200" baseline="0" dirty="0" smtClean="0">
                        <a:solidFill>
                          <a:schemeClr val="dk1"/>
                        </a:solidFill>
                        <a:latin typeface="+mn-lt"/>
                        <a:ea typeface="+mn-ea"/>
                        <a:cs typeface="+mn-cs"/>
                      </a:endParaRPr>
                    </a:p>
                  </a:txBody>
                  <a:tcPr/>
                </a:tc>
                <a:tc>
                  <a:txBody>
                    <a:bodyPr/>
                    <a:lstStyle/>
                    <a:p>
                      <a:endParaRPr lang="en-US" sz="1200"/>
                    </a:p>
                  </a:txBody>
                  <a:tcPr/>
                </a:tc>
                <a:tc>
                  <a:txBody>
                    <a:bodyPr/>
                    <a:lstStyle/>
                    <a:p>
                      <a:endParaRPr lang="en-US"/>
                    </a:p>
                  </a:txBody>
                  <a:tcPr/>
                </a:tc>
                <a:tc>
                  <a:txBody>
                    <a:bodyPr/>
                    <a:lstStyle/>
                    <a:p>
                      <a:endParaRPr lang="en-US"/>
                    </a:p>
                  </a:txBody>
                  <a:tcPr/>
                </a:tc>
              </a:tr>
              <a:tr h="364721">
                <a:tc>
                  <a:txBody>
                    <a:bodyPr/>
                    <a:lstStyle/>
                    <a:p>
                      <a:r>
                        <a:rPr lang="en-US" sz="1200" dirty="0" smtClean="0"/>
                        <a:t>4</a:t>
                      </a:r>
                      <a:endParaRPr lang="en-US" sz="1200" dirty="0"/>
                    </a:p>
                  </a:txBody>
                  <a:tcPr/>
                </a:tc>
                <a:tc>
                  <a:txBody>
                    <a:bodyPr/>
                    <a:lstStyle/>
                    <a:p>
                      <a:r>
                        <a:rPr lang="en-US" sz="1200" kern="1200" baseline="0" dirty="0" smtClean="0">
                          <a:solidFill>
                            <a:schemeClr val="dk1"/>
                          </a:solidFill>
                          <a:latin typeface="+mn-lt"/>
                          <a:ea typeface="+mn-ea"/>
                          <a:cs typeface="+mn-cs"/>
                        </a:rPr>
                        <a:t>Value Added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smtClean="0">
                          <a:solidFill>
                            <a:schemeClr val="dk1"/>
                          </a:solidFill>
                          <a:latin typeface="+mn-lt"/>
                          <a:ea typeface="+mn-ea"/>
                          <a:cs typeface="+mn-cs"/>
                        </a:rPr>
                        <a:t>Rs/Lakh</a:t>
                      </a:r>
                      <a:endParaRPr lang="en-US" sz="1200" kern="1200" baseline="0" dirty="0" smtClean="0">
                        <a:solidFill>
                          <a:schemeClr val="dk1"/>
                        </a:solidFill>
                        <a:latin typeface="+mn-lt"/>
                        <a:ea typeface="+mn-ea"/>
                        <a:cs typeface="+mn-cs"/>
                      </a:endParaRPr>
                    </a:p>
                  </a:txBody>
                  <a:tcPr/>
                </a:tc>
                <a:tc>
                  <a:txBody>
                    <a:bodyPr/>
                    <a:lstStyle/>
                    <a:p>
                      <a:endParaRPr lang="en-US" sz="1200"/>
                    </a:p>
                  </a:txBody>
                  <a:tcPr/>
                </a:tc>
                <a:tc>
                  <a:txBody>
                    <a:bodyPr/>
                    <a:lstStyle/>
                    <a:p>
                      <a:endParaRPr lang="en-US"/>
                    </a:p>
                  </a:txBody>
                  <a:tcPr/>
                </a:tc>
                <a:tc>
                  <a:txBody>
                    <a:bodyPr/>
                    <a:lstStyle/>
                    <a:p>
                      <a:endParaRPr lang="en-US"/>
                    </a:p>
                  </a:txBody>
                  <a:tcPr/>
                </a:tc>
              </a:tr>
              <a:tr h="364721">
                <a:tc>
                  <a:txBody>
                    <a:bodyPr/>
                    <a:lstStyle/>
                    <a:p>
                      <a:r>
                        <a:rPr lang="en-US" sz="1200" dirty="0" smtClean="0"/>
                        <a:t>5</a:t>
                      </a:r>
                      <a:endParaRPr lang="en-US" sz="1200" dirty="0"/>
                    </a:p>
                  </a:txBody>
                  <a:tcPr/>
                </a:tc>
                <a:tc>
                  <a:txBody>
                    <a:bodyPr/>
                    <a:lstStyle/>
                    <a:p>
                      <a:r>
                        <a:rPr lang="en-US" sz="1200" kern="1200" baseline="0" dirty="0" smtClean="0">
                          <a:solidFill>
                            <a:schemeClr val="dk1"/>
                          </a:solidFill>
                          <a:latin typeface="+mn-lt"/>
                          <a:ea typeface="+mn-ea"/>
                          <a:cs typeface="+mn-cs"/>
                        </a:rPr>
                        <a:t>Profit before Tax (PBT)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Rs/Lakh</a:t>
                      </a:r>
                    </a:p>
                  </a:txBody>
                  <a:tcPr/>
                </a:tc>
                <a:tc>
                  <a:txBody>
                    <a:bodyPr/>
                    <a:lstStyle/>
                    <a:p>
                      <a:endParaRPr lang="en-US" sz="1200"/>
                    </a:p>
                  </a:txBody>
                  <a:tcPr/>
                </a:tc>
                <a:tc>
                  <a:txBody>
                    <a:bodyPr/>
                    <a:lstStyle/>
                    <a:p>
                      <a:endParaRPr lang="en-US"/>
                    </a:p>
                  </a:txBody>
                  <a:tcPr/>
                </a:tc>
                <a:tc>
                  <a:txBody>
                    <a:bodyPr/>
                    <a:lstStyle/>
                    <a:p>
                      <a:endParaRPr lang="en-US"/>
                    </a:p>
                  </a:txBody>
                  <a:tcPr/>
                </a:tc>
              </a:tr>
              <a:tr h="364721">
                <a:tc>
                  <a:txBody>
                    <a:bodyPr/>
                    <a:lstStyle/>
                    <a:p>
                      <a:r>
                        <a:rPr lang="en-US" sz="1200" dirty="0" smtClean="0"/>
                        <a:t>C.</a:t>
                      </a:r>
                      <a:endParaRPr lang="en-US" sz="1200" dirty="0"/>
                    </a:p>
                  </a:txBody>
                  <a:tcPr/>
                </a:tc>
                <a:tc>
                  <a:txBody>
                    <a:bodyPr/>
                    <a:lstStyle/>
                    <a:p>
                      <a:r>
                        <a:rPr lang="en-US" sz="1200" b="1" kern="1200" baseline="0" dirty="0" smtClean="0">
                          <a:solidFill>
                            <a:schemeClr val="dk1"/>
                          </a:solidFill>
                          <a:latin typeface="+mn-lt"/>
                          <a:ea typeface="+mn-ea"/>
                          <a:cs typeface="+mn-cs"/>
                        </a:rPr>
                        <a:t>Profitability Ratios	</a:t>
                      </a:r>
                    </a:p>
                  </a:txBody>
                  <a:tcPr/>
                </a:tc>
                <a:tc>
                  <a:txBody>
                    <a:bodyPr/>
                    <a:lstStyle/>
                    <a:p>
                      <a:endParaRPr lang="en-US" sz="1200"/>
                    </a:p>
                  </a:txBody>
                  <a:tcPr/>
                </a:tc>
                <a:tc>
                  <a:txBody>
                    <a:bodyPr/>
                    <a:lstStyle/>
                    <a:p>
                      <a:endParaRPr lang="en-US" sz="1200"/>
                    </a:p>
                  </a:txBody>
                  <a:tcPr/>
                </a:tc>
                <a:tc>
                  <a:txBody>
                    <a:bodyPr/>
                    <a:lstStyle/>
                    <a:p>
                      <a:endParaRPr lang="en-US"/>
                    </a:p>
                  </a:txBody>
                  <a:tcPr/>
                </a:tc>
                <a:tc>
                  <a:txBody>
                    <a:bodyPr/>
                    <a:lstStyle/>
                    <a:p>
                      <a:endParaRPr lang="en-US"/>
                    </a:p>
                  </a:txBody>
                  <a:tcPr/>
                </a:tc>
              </a:tr>
              <a:tr h="364721">
                <a:tc>
                  <a:txBody>
                    <a:bodyPr/>
                    <a:lstStyle/>
                    <a:p>
                      <a:r>
                        <a:rPr lang="en-US" sz="1200" dirty="0" smtClean="0"/>
                        <a:t>1</a:t>
                      </a:r>
                      <a:endParaRPr lang="en-US" sz="1200" dirty="0"/>
                    </a:p>
                  </a:txBody>
                  <a:tcPr/>
                </a:tc>
                <a:tc>
                  <a:txBody>
                    <a:bodyPr/>
                    <a:lstStyle/>
                    <a:p>
                      <a:r>
                        <a:rPr lang="en-US" sz="1200" kern="1200" baseline="0" dirty="0" smtClean="0">
                          <a:solidFill>
                            <a:schemeClr val="dk1"/>
                          </a:solidFill>
                          <a:latin typeface="+mn-lt"/>
                          <a:ea typeface="+mn-ea"/>
                          <a:cs typeface="+mn-cs"/>
                        </a:rPr>
                        <a:t>PBT to Capital Employed (B5/A6)	</a:t>
                      </a:r>
                    </a:p>
                  </a:txBody>
                  <a:tcPr/>
                </a:tc>
                <a:tc>
                  <a:txBody>
                    <a:bodyPr/>
                    <a:lstStyle/>
                    <a:p>
                      <a:r>
                        <a:rPr lang="en-US" sz="1200" dirty="0" smtClean="0"/>
                        <a:t>%</a:t>
                      </a:r>
                      <a:endParaRPr lang="en-US" sz="1200" dirty="0"/>
                    </a:p>
                  </a:txBody>
                  <a:tcPr/>
                </a:tc>
                <a:tc>
                  <a:txBody>
                    <a:bodyPr/>
                    <a:lstStyle/>
                    <a:p>
                      <a:endParaRPr lang="en-US" sz="1200"/>
                    </a:p>
                  </a:txBody>
                  <a:tcPr/>
                </a:tc>
                <a:tc>
                  <a:txBody>
                    <a:bodyPr/>
                    <a:lstStyle/>
                    <a:p>
                      <a:endParaRPr lang="en-US" dirty="0"/>
                    </a:p>
                  </a:txBody>
                  <a:tcPr/>
                </a:tc>
                <a:tc>
                  <a:txBody>
                    <a:bodyPr/>
                    <a:lstStyle/>
                    <a:p>
                      <a:endParaRPr lang="en-US" dirty="0"/>
                    </a:p>
                  </a:txBody>
                  <a:tcPr/>
                </a:tc>
              </a:tr>
              <a:tr h="364721">
                <a:tc>
                  <a:txBody>
                    <a:bodyPr/>
                    <a:lstStyle/>
                    <a:p>
                      <a:r>
                        <a:rPr lang="en-US" sz="1200" dirty="0" smtClean="0"/>
                        <a:t>2</a:t>
                      </a:r>
                      <a:endParaRPr lang="en-US" sz="1200" dirty="0"/>
                    </a:p>
                  </a:txBody>
                  <a:tcPr/>
                </a:tc>
                <a:tc>
                  <a:txBody>
                    <a:bodyPr/>
                    <a:lstStyle/>
                    <a:p>
                      <a:r>
                        <a:rPr lang="en-US" sz="1200" kern="1200" baseline="0" dirty="0" smtClean="0">
                          <a:solidFill>
                            <a:schemeClr val="dk1"/>
                          </a:solidFill>
                          <a:latin typeface="+mn-lt"/>
                          <a:ea typeface="+mn-ea"/>
                          <a:cs typeface="+mn-cs"/>
                        </a:rPr>
                        <a:t>PBT to Net Worth (B5/A7)	</a:t>
                      </a:r>
                    </a:p>
                  </a:txBody>
                  <a:tcPr/>
                </a:tc>
                <a:tc>
                  <a:txBody>
                    <a:bodyPr/>
                    <a:lstStyle/>
                    <a:p>
                      <a:r>
                        <a:rPr lang="en-US" sz="1200" smtClean="0"/>
                        <a:t>%</a:t>
                      </a:r>
                      <a:endParaRPr lang="en-US" sz="1200" dirty="0"/>
                    </a:p>
                  </a:txBody>
                  <a:tcPr/>
                </a:tc>
                <a:tc>
                  <a:txBody>
                    <a:bodyPr/>
                    <a:lstStyle/>
                    <a:p>
                      <a:endParaRPr lang="en-US" sz="1200"/>
                    </a:p>
                  </a:txBody>
                  <a:tcPr/>
                </a:tc>
                <a:tc>
                  <a:txBody>
                    <a:bodyPr/>
                    <a:lstStyle/>
                    <a:p>
                      <a:endParaRPr lang="en-US" dirty="0"/>
                    </a:p>
                  </a:txBody>
                  <a:tcPr/>
                </a:tc>
                <a:tc>
                  <a:txBody>
                    <a:bodyPr/>
                    <a:lstStyle/>
                    <a:p>
                      <a:endParaRPr lang="en-US" dirty="0"/>
                    </a:p>
                  </a:txBody>
                  <a:tcPr/>
                </a:tc>
              </a:tr>
              <a:tr h="364721">
                <a:tc>
                  <a:txBody>
                    <a:bodyPr/>
                    <a:lstStyle/>
                    <a:p>
                      <a:r>
                        <a:rPr lang="en-US" sz="1200" dirty="0" smtClean="0"/>
                        <a:t>3</a:t>
                      </a:r>
                      <a:endParaRPr lang="en-US" sz="1200" dirty="0"/>
                    </a:p>
                  </a:txBody>
                  <a:tcPr/>
                </a:tc>
                <a:tc>
                  <a:txBody>
                    <a:bodyPr/>
                    <a:lstStyle/>
                    <a:p>
                      <a:r>
                        <a:rPr lang="en-US" sz="1200" kern="1200" baseline="0" dirty="0" smtClean="0">
                          <a:solidFill>
                            <a:schemeClr val="dk1"/>
                          </a:solidFill>
                          <a:latin typeface="+mn-lt"/>
                          <a:ea typeface="+mn-ea"/>
                          <a:cs typeface="+mn-cs"/>
                        </a:rPr>
                        <a:t>PBT to Net Sales (B5/B3)	</a:t>
                      </a:r>
                    </a:p>
                  </a:txBody>
                  <a:tcPr/>
                </a:tc>
                <a:tc>
                  <a:txBody>
                    <a:bodyPr/>
                    <a:lstStyle/>
                    <a:p>
                      <a:r>
                        <a:rPr lang="en-US" sz="1200" smtClean="0"/>
                        <a:t>%</a:t>
                      </a:r>
                      <a:endParaRPr lang="en-US" sz="1200" dirty="0"/>
                    </a:p>
                  </a:txBody>
                  <a:tcPr/>
                </a:tc>
                <a:tc>
                  <a:txBody>
                    <a:bodyPr/>
                    <a:lstStyle/>
                    <a:p>
                      <a:endParaRPr lang="en-US" sz="1200"/>
                    </a:p>
                  </a:txBody>
                  <a:tcPr/>
                </a:tc>
                <a:tc>
                  <a:txBody>
                    <a:bodyPr/>
                    <a:lstStyle/>
                    <a:p>
                      <a:endParaRPr lang="en-US"/>
                    </a:p>
                  </a:txBody>
                  <a:tcPr/>
                </a:tc>
                <a:tc>
                  <a:txBody>
                    <a:bodyPr/>
                    <a:lstStyle/>
                    <a:p>
                      <a:endParaRPr lang="en-US"/>
                    </a:p>
                  </a:txBody>
                  <a:tcPr/>
                </a:tc>
              </a:tr>
              <a:tr h="364721">
                <a:tc>
                  <a:txBody>
                    <a:bodyPr/>
                    <a:lstStyle/>
                    <a:p>
                      <a:r>
                        <a:rPr lang="en-US" sz="1200" dirty="0" smtClean="0"/>
                        <a:t>4</a:t>
                      </a:r>
                      <a:endParaRPr lang="en-US" sz="1200" dirty="0"/>
                    </a:p>
                  </a:txBody>
                  <a:tcPr/>
                </a:tc>
                <a:tc>
                  <a:txBody>
                    <a:bodyPr/>
                    <a:lstStyle/>
                    <a:p>
                      <a:r>
                        <a:rPr lang="en-US" sz="1200" kern="1200" baseline="0" dirty="0" smtClean="0">
                          <a:solidFill>
                            <a:schemeClr val="dk1"/>
                          </a:solidFill>
                          <a:latin typeface="+mn-lt"/>
                          <a:ea typeface="+mn-ea"/>
                          <a:cs typeface="+mn-cs"/>
                        </a:rPr>
                        <a:t>PBT to Value Added (B5/B4)	</a:t>
                      </a:r>
                    </a:p>
                  </a:txBody>
                  <a:tcPr/>
                </a:tc>
                <a:tc>
                  <a:txBody>
                    <a:bodyPr/>
                    <a:lstStyle/>
                    <a:p>
                      <a:r>
                        <a:rPr lang="en-US" sz="1200" dirty="0" smtClean="0"/>
                        <a:t>%</a:t>
                      </a:r>
                      <a:endParaRPr lang="en-US" sz="1200" dirty="0"/>
                    </a:p>
                  </a:txBody>
                  <a:tcPr/>
                </a:tc>
                <a:tc>
                  <a:txBody>
                    <a:bodyPr/>
                    <a:lstStyle/>
                    <a:p>
                      <a:endParaRPr lang="en-US" sz="1200"/>
                    </a:p>
                  </a:txBody>
                  <a:tcPr/>
                </a:tc>
                <a:tc>
                  <a:txBody>
                    <a:bodyPr/>
                    <a:lstStyle/>
                    <a:p>
                      <a:endParaRPr lang="en-US"/>
                    </a:p>
                  </a:txBody>
                  <a:tcPr/>
                </a:tc>
                <a:tc>
                  <a:txBody>
                    <a:bodyPr/>
                    <a:lstStyle/>
                    <a:p>
                      <a:endParaRPr lang="en-US"/>
                    </a:p>
                  </a:txBody>
                  <a:tcPr/>
                </a:tc>
              </a:tr>
              <a:tr h="364721">
                <a:tc>
                  <a:txBody>
                    <a:bodyPr/>
                    <a:lstStyle/>
                    <a:p>
                      <a:r>
                        <a:rPr lang="en-US" sz="1200" dirty="0" smtClean="0"/>
                        <a:t>D.</a:t>
                      </a:r>
                      <a:endParaRPr lang="en-US" sz="1200" dirty="0"/>
                    </a:p>
                  </a:txBody>
                  <a:tcPr/>
                </a:tc>
                <a:tc>
                  <a:txBody>
                    <a:bodyPr/>
                    <a:lstStyle/>
                    <a:p>
                      <a:r>
                        <a:rPr lang="en-US" sz="1200" b="1" kern="1200" baseline="0" dirty="0" smtClean="0">
                          <a:solidFill>
                            <a:schemeClr val="dk1"/>
                          </a:solidFill>
                          <a:latin typeface="+mn-lt"/>
                          <a:ea typeface="+mn-ea"/>
                          <a:cs typeface="+mn-cs"/>
                        </a:rPr>
                        <a:t>Other Financial Ratios	</a:t>
                      </a:r>
                    </a:p>
                  </a:txBody>
                  <a:tcPr/>
                </a:tc>
                <a:tc>
                  <a:txBody>
                    <a:bodyPr/>
                    <a:lstStyle/>
                    <a:p>
                      <a:endParaRPr lang="en-US" sz="1200" dirty="0"/>
                    </a:p>
                  </a:txBody>
                  <a:tcPr/>
                </a:tc>
                <a:tc>
                  <a:txBody>
                    <a:bodyPr/>
                    <a:lstStyle/>
                    <a:p>
                      <a:endParaRPr lang="en-US" sz="1200"/>
                    </a:p>
                  </a:txBody>
                  <a:tcPr/>
                </a:tc>
                <a:tc>
                  <a:txBody>
                    <a:bodyPr/>
                    <a:lstStyle/>
                    <a:p>
                      <a:endParaRPr lang="en-US"/>
                    </a:p>
                  </a:txBody>
                  <a:tcPr/>
                </a:tc>
                <a:tc>
                  <a:txBody>
                    <a:bodyPr/>
                    <a:lstStyle/>
                    <a:p>
                      <a:endParaRPr lang="en-US"/>
                    </a:p>
                  </a:txBody>
                  <a:tcPr/>
                </a:tc>
              </a:tr>
              <a:tr h="364721">
                <a:tc>
                  <a:txBody>
                    <a:bodyPr/>
                    <a:lstStyle/>
                    <a:p>
                      <a:r>
                        <a:rPr lang="en-US" sz="1200" dirty="0" smtClean="0"/>
                        <a:t>1</a:t>
                      </a:r>
                      <a:endParaRPr lang="en-US" sz="1200" dirty="0"/>
                    </a:p>
                  </a:txBody>
                  <a:tcPr/>
                </a:tc>
                <a:tc>
                  <a:txBody>
                    <a:bodyPr/>
                    <a:lstStyle/>
                    <a:p>
                      <a:r>
                        <a:rPr lang="en-US" sz="1200" kern="1200" baseline="0" dirty="0" smtClean="0">
                          <a:solidFill>
                            <a:schemeClr val="dk1"/>
                          </a:solidFill>
                          <a:latin typeface="+mn-lt"/>
                          <a:ea typeface="+mn-ea"/>
                          <a:cs typeface="+mn-cs"/>
                        </a:rPr>
                        <a:t>Debt-Equity Ratio	</a:t>
                      </a:r>
                    </a:p>
                  </a:txBody>
                  <a:tcPr/>
                </a:tc>
                <a:tc>
                  <a:txBody>
                    <a:bodyPr/>
                    <a:lstStyle/>
                    <a:p>
                      <a:r>
                        <a:rPr lang="en-US" sz="1200" smtClean="0"/>
                        <a:t>%</a:t>
                      </a:r>
                      <a:endParaRPr lang="en-US" sz="1200" dirty="0"/>
                    </a:p>
                  </a:txBody>
                  <a:tcPr/>
                </a:tc>
                <a:tc>
                  <a:txBody>
                    <a:bodyPr/>
                    <a:lstStyle/>
                    <a:p>
                      <a:endParaRPr lang="en-US" sz="1200"/>
                    </a:p>
                  </a:txBody>
                  <a:tcPr/>
                </a:tc>
                <a:tc>
                  <a:txBody>
                    <a:bodyPr/>
                    <a:lstStyle/>
                    <a:p>
                      <a:endParaRPr lang="en-US"/>
                    </a:p>
                  </a:txBody>
                  <a:tcPr/>
                </a:tc>
                <a:tc>
                  <a:txBody>
                    <a:bodyPr/>
                    <a:lstStyle/>
                    <a:p>
                      <a:endParaRPr lang="en-US"/>
                    </a:p>
                  </a:txBody>
                  <a:tcPr/>
                </a:tc>
              </a:tr>
              <a:tr h="364721">
                <a:tc>
                  <a:txBody>
                    <a:bodyPr/>
                    <a:lstStyle/>
                    <a:p>
                      <a:r>
                        <a:rPr lang="en-US" sz="1200" dirty="0" smtClean="0"/>
                        <a:t>2</a:t>
                      </a:r>
                      <a:endParaRPr lang="en-US" sz="1200" dirty="0"/>
                    </a:p>
                  </a:txBody>
                  <a:tcPr/>
                </a:tc>
                <a:tc>
                  <a:txBody>
                    <a:bodyPr/>
                    <a:lstStyle/>
                    <a:p>
                      <a:r>
                        <a:rPr lang="en-US" sz="1200" kern="1200" baseline="0" dirty="0" smtClean="0">
                          <a:solidFill>
                            <a:schemeClr val="dk1"/>
                          </a:solidFill>
                          <a:latin typeface="+mn-lt"/>
                          <a:ea typeface="+mn-ea"/>
                          <a:cs typeface="+mn-cs"/>
                        </a:rPr>
                        <a:t>Current Assets to Current Liabilities	</a:t>
                      </a:r>
                    </a:p>
                  </a:txBody>
                  <a:tcPr/>
                </a:tc>
                <a:tc>
                  <a:txBody>
                    <a:bodyPr/>
                    <a:lstStyle/>
                    <a:p>
                      <a:r>
                        <a:rPr lang="en-US" sz="1200" smtClean="0"/>
                        <a:t>%</a:t>
                      </a:r>
                      <a:endParaRPr lang="en-US" sz="1200" dirty="0"/>
                    </a:p>
                  </a:txBody>
                  <a:tcPr/>
                </a:tc>
                <a:tc>
                  <a:txBody>
                    <a:bodyPr/>
                    <a:lstStyle/>
                    <a:p>
                      <a:endParaRPr lang="en-US" sz="1200"/>
                    </a:p>
                  </a:txBody>
                  <a:tcPr/>
                </a:tc>
                <a:tc>
                  <a:txBody>
                    <a:bodyPr/>
                    <a:lstStyle/>
                    <a:p>
                      <a:endParaRPr lang="en-US"/>
                    </a:p>
                  </a:txBody>
                  <a:tcPr/>
                </a:tc>
                <a:tc>
                  <a:txBody>
                    <a:bodyPr/>
                    <a:lstStyle/>
                    <a:p>
                      <a:endParaRPr lang="en-US"/>
                    </a:p>
                  </a:txBody>
                  <a:tcPr/>
                </a:tc>
              </a:tr>
              <a:tr h="364721">
                <a:tc>
                  <a:txBody>
                    <a:bodyPr/>
                    <a:lstStyle/>
                    <a:p>
                      <a:r>
                        <a:rPr lang="en-US" sz="1200" dirty="0" smtClean="0"/>
                        <a:t>3</a:t>
                      </a:r>
                      <a:endParaRPr lang="en-US" sz="1200" dirty="0"/>
                    </a:p>
                  </a:txBody>
                  <a:tcPr/>
                </a:tc>
                <a:tc>
                  <a:txBody>
                    <a:bodyPr/>
                    <a:lstStyle/>
                    <a:p>
                      <a:r>
                        <a:rPr lang="en-US" sz="1200" kern="1200" baseline="0" dirty="0" smtClean="0">
                          <a:solidFill>
                            <a:schemeClr val="dk1"/>
                          </a:solidFill>
                          <a:latin typeface="+mn-lt"/>
                          <a:ea typeface="+mn-ea"/>
                          <a:cs typeface="+mn-cs"/>
                        </a:rPr>
                        <a:t>Valued Added to Net Sales	</a:t>
                      </a:r>
                    </a:p>
                  </a:txBody>
                  <a:tcPr/>
                </a:tc>
                <a:tc>
                  <a:txBody>
                    <a:bodyPr/>
                    <a:lstStyle/>
                    <a:p>
                      <a:r>
                        <a:rPr lang="en-US" sz="1200" dirty="0" smtClean="0"/>
                        <a:t>%</a:t>
                      </a:r>
                      <a:endParaRPr lang="en-US" sz="1200" dirty="0"/>
                    </a:p>
                  </a:txBody>
                  <a:tcPr/>
                </a:tc>
                <a:tc>
                  <a:txBody>
                    <a:bodyPr/>
                    <a:lstStyle/>
                    <a:p>
                      <a:endParaRPr lang="en-US" sz="1200"/>
                    </a:p>
                  </a:txBody>
                  <a:tcPr/>
                </a:tc>
                <a:tc>
                  <a:txBody>
                    <a:bodyPr/>
                    <a:lstStyle/>
                    <a:p>
                      <a:endParaRPr lang="en-US"/>
                    </a:p>
                  </a:txBody>
                  <a:tcPr/>
                </a:tc>
                <a:tc>
                  <a:txBody>
                    <a:bodyPr/>
                    <a:lstStyle/>
                    <a:p>
                      <a:endParaRPr lang="en-US"/>
                    </a:p>
                  </a:txBody>
                  <a:tcPr/>
                </a:tc>
              </a:tr>
              <a:tr h="364721">
                <a:tc>
                  <a:txBody>
                    <a:bodyPr/>
                    <a:lstStyle/>
                    <a:p>
                      <a:r>
                        <a:rPr lang="en-US" sz="1200" dirty="0" smtClean="0"/>
                        <a:t>E.</a:t>
                      </a:r>
                      <a:endParaRPr lang="en-US" sz="1200" dirty="0"/>
                    </a:p>
                  </a:txBody>
                  <a:tcPr/>
                </a:tc>
                <a:tc>
                  <a:txBody>
                    <a:bodyPr/>
                    <a:lstStyle/>
                    <a:p>
                      <a:r>
                        <a:rPr lang="en-US" sz="1200" b="1" kern="1200" baseline="0" dirty="0" smtClean="0">
                          <a:solidFill>
                            <a:schemeClr val="dk1"/>
                          </a:solidFill>
                          <a:latin typeface="+mn-lt"/>
                          <a:ea typeface="+mn-ea"/>
                          <a:cs typeface="+mn-cs"/>
                        </a:rPr>
                        <a:t>Working Capital Ratios	</a:t>
                      </a:r>
                    </a:p>
                  </a:txBody>
                  <a:tcPr/>
                </a:tc>
                <a:tc>
                  <a:txBody>
                    <a:bodyPr/>
                    <a:lstStyle/>
                    <a:p>
                      <a:endParaRPr lang="en-US" sz="1200" dirty="0"/>
                    </a:p>
                  </a:txBody>
                  <a:tcPr/>
                </a:tc>
                <a:tc>
                  <a:txBody>
                    <a:bodyPr/>
                    <a:lstStyle/>
                    <a:p>
                      <a:r>
                        <a:rPr lang="en-US" sz="1200" dirty="0" smtClean="0"/>
                        <a:t> </a:t>
                      </a:r>
                      <a:endParaRPr lang="en-US" sz="1200" dirty="0"/>
                    </a:p>
                  </a:txBody>
                  <a:tcPr/>
                </a:tc>
                <a:tc>
                  <a:txBody>
                    <a:bodyPr/>
                    <a:lstStyle/>
                    <a:p>
                      <a:endParaRPr lang="en-US"/>
                    </a:p>
                  </a:txBody>
                  <a:tcPr/>
                </a:tc>
                <a:tc>
                  <a:txBody>
                    <a:bodyPr/>
                    <a:lstStyle/>
                    <a:p>
                      <a:endParaRPr lang="en-US"/>
                    </a:p>
                  </a:txBody>
                  <a:tcPr/>
                </a:tc>
              </a:tr>
              <a:tr h="364721">
                <a:tc>
                  <a:txBody>
                    <a:bodyPr/>
                    <a:lstStyle/>
                    <a:p>
                      <a:r>
                        <a:rPr lang="en-US" sz="1200" dirty="0" smtClean="0"/>
                        <a:t>1</a:t>
                      </a:r>
                      <a:endParaRPr lang="en-US" sz="1200" dirty="0"/>
                    </a:p>
                  </a:txBody>
                  <a:tcPr/>
                </a:tc>
                <a:tc>
                  <a:txBody>
                    <a:bodyPr/>
                    <a:lstStyle/>
                    <a:p>
                      <a:r>
                        <a:rPr lang="en-US" sz="1200" kern="1200" baseline="0" dirty="0" smtClean="0">
                          <a:solidFill>
                            <a:schemeClr val="dk1"/>
                          </a:solidFill>
                          <a:latin typeface="+mn-lt"/>
                          <a:ea typeface="+mn-ea"/>
                          <a:cs typeface="+mn-cs"/>
                        </a:rPr>
                        <a:t>Net Working Capital to Cost of Sales excl. depreciation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Months</a:t>
                      </a:r>
                    </a:p>
                  </a:txBody>
                  <a:tcPr/>
                </a:tc>
                <a:tc>
                  <a:txBody>
                    <a:bodyPr/>
                    <a:lstStyle/>
                    <a:p>
                      <a:endParaRPr lang="en-US" sz="1200"/>
                    </a:p>
                  </a:txBody>
                  <a:tcPr/>
                </a:tc>
                <a:tc>
                  <a:txBody>
                    <a:bodyPr/>
                    <a:lstStyle/>
                    <a:p>
                      <a:endParaRPr lang="en-US"/>
                    </a:p>
                  </a:txBody>
                  <a:tcPr/>
                </a:tc>
                <a:tc>
                  <a:txBody>
                    <a:bodyPr/>
                    <a:lstStyle/>
                    <a:p>
                      <a:endParaRPr lang="en-US"/>
                    </a:p>
                  </a:txBody>
                  <a:tcPr/>
                </a:tc>
              </a:tr>
              <a:tr h="364721">
                <a:tc>
                  <a:txBody>
                    <a:bodyPr/>
                    <a:lstStyle/>
                    <a:p>
                      <a:r>
                        <a:rPr lang="en-US" sz="1200" dirty="0" smtClean="0"/>
                        <a:t>2</a:t>
                      </a:r>
                      <a:endParaRPr lang="en-US" sz="1200" dirty="0"/>
                    </a:p>
                  </a:txBody>
                  <a:tcPr/>
                </a:tc>
                <a:tc>
                  <a:txBody>
                    <a:bodyPr/>
                    <a:lstStyle/>
                    <a:p>
                      <a:r>
                        <a:rPr lang="en-US" sz="1200" kern="1200" baseline="0" dirty="0" smtClean="0">
                          <a:solidFill>
                            <a:schemeClr val="dk1"/>
                          </a:solidFill>
                          <a:latin typeface="+mn-lt"/>
                          <a:ea typeface="+mn-ea"/>
                          <a:cs typeface="+mn-cs"/>
                        </a:rPr>
                        <a:t>Raw Materials Stock to Consumption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smtClean="0">
                          <a:solidFill>
                            <a:schemeClr val="dk1"/>
                          </a:solidFill>
                          <a:latin typeface="+mn-lt"/>
                          <a:ea typeface="+mn-ea"/>
                          <a:cs typeface="+mn-cs"/>
                        </a:rPr>
                        <a:t>Months</a:t>
                      </a:r>
                      <a:endParaRPr lang="en-US" sz="1200" kern="1200" baseline="0" dirty="0" smtClean="0">
                        <a:solidFill>
                          <a:schemeClr val="dk1"/>
                        </a:solidFill>
                        <a:latin typeface="+mn-lt"/>
                        <a:ea typeface="+mn-ea"/>
                        <a:cs typeface="+mn-cs"/>
                      </a:endParaRPr>
                    </a:p>
                  </a:txBody>
                  <a:tcPr/>
                </a:tc>
                <a:tc>
                  <a:txBody>
                    <a:bodyPr/>
                    <a:lstStyle/>
                    <a:p>
                      <a:endParaRPr lang="en-US" sz="1200"/>
                    </a:p>
                  </a:txBody>
                  <a:tcPr/>
                </a:tc>
                <a:tc>
                  <a:txBody>
                    <a:bodyPr/>
                    <a:lstStyle/>
                    <a:p>
                      <a:endParaRPr lang="en-US"/>
                    </a:p>
                  </a:txBody>
                  <a:tcPr/>
                </a:tc>
                <a:tc>
                  <a:txBody>
                    <a:bodyPr/>
                    <a:lstStyle/>
                    <a:p>
                      <a:endParaRPr lang="en-US"/>
                    </a:p>
                  </a:txBody>
                  <a:tcPr/>
                </a:tc>
              </a:tr>
              <a:tr h="364721">
                <a:tc>
                  <a:txBody>
                    <a:bodyPr/>
                    <a:lstStyle/>
                    <a:p>
                      <a:r>
                        <a:rPr lang="en-US" sz="1200" dirty="0" smtClean="0"/>
                        <a:t>3</a:t>
                      </a:r>
                      <a:endParaRPr lang="en-US" sz="1200" dirty="0"/>
                    </a:p>
                  </a:txBody>
                  <a:tcPr/>
                </a:tc>
                <a:tc>
                  <a:txBody>
                    <a:bodyPr/>
                    <a:lstStyle/>
                    <a:p>
                      <a:r>
                        <a:rPr lang="en-US" sz="1200" kern="1200" baseline="0" dirty="0" smtClean="0">
                          <a:solidFill>
                            <a:schemeClr val="dk1"/>
                          </a:solidFill>
                          <a:latin typeface="+mn-lt"/>
                          <a:ea typeface="+mn-ea"/>
                          <a:cs typeface="+mn-cs"/>
                        </a:rPr>
                        <a:t>Stores &amp; Spares to Consumption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smtClean="0">
                          <a:solidFill>
                            <a:schemeClr val="dk1"/>
                          </a:solidFill>
                          <a:latin typeface="+mn-lt"/>
                          <a:ea typeface="+mn-ea"/>
                          <a:cs typeface="+mn-cs"/>
                        </a:rPr>
                        <a:t>Months</a:t>
                      </a:r>
                      <a:endParaRPr lang="en-US" sz="1200" kern="1200" baseline="0" dirty="0" smtClean="0">
                        <a:solidFill>
                          <a:schemeClr val="dk1"/>
                        </a:solidFill>
                        <a:latin typeface="+mn-lt"/>
                        <a:ea typeface="+mn-ea"/>
                        <a:cs typeface="+mn-cs"/>
                      </a:endParaRPr>
                    </a:p>
                  </a:txBody>
                  <a:tcPr/>
                </a:tc>
                <a:tc>
                  <a:txBody>
                    <a:bodyPr/>
                    <a:lstStyle/>
                    <a:p>
                      <a:endParaRPr lang="en-US" sz="1200"/>
                    </a:p>
                  </a:txBody>
                  <a:tcPr/>
                </a:tc>
                <a:tc>
                  <a:txBody>
                    <a:bodyPr/>
                    <a:lstStyle/>
                    <a:p>
                      <a:endParaRPr lang="en-US"/>
                    </a:p>
                  </a:txBody>
                  <a:tcPr/>
                </a:tc>
                <a:tc>
                  <a:txBody>
                    <a:bodyPr/>
                    <a:lstStyle/>
                    <a:p>
                      <a:endParaRPr lang="en-US"/>
                    </a:p>
                  </a:txBody>
                  <a:tcPr/>
                </a:tc>
              </a:tr>
              <a:tr h="364721">
                <a:tc>
                  <a:txBody>
                    <a:bodyPr/>
                    <a:lstStyle/>
                    <a:p>
                      <a:r>
                        <a:rPr lang="en-US" sz="1200" dirty="0" smtClean="0"/>
                        <a:t>4</a:t>
                      </a:r>
                      <a:endParaRPr lang="en-US" sz="1200" dirty="0"/>
                    </a:p>
                  </a:txBody>
                  <a:tcPr/>
                </a:tc>
                <a:tc>
                  <a:txBody>
                    <a:bodyPr/>
                    <a:lstStyle/>
                    <a:p>
                      <a:r>
                        <a:rPr lang="en-US" sz="1200" kern="1200" baseline="0" dirty="0" smtClean="0">
                          <a:solidFill>
                            <a:schemeClr val="dk1"/>
                          </a:solidFill>
                          <a:latin typeface="+mn-lt"/>
                          <a:ea typeface="+mn-ea"/>
                          <a:cs typeface="+mn-cs"/>
                        </a:rPr>
                        <a:t>Work-in-Progress Stock to Cost of Production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smtClean="0">
                          <a:solidFill>
                            <a:schemeClr val="dk1"/>
                          </a:solidFill>
                          <a:latin typeface="+mn-lt"/>
                          <a:ea typeface="+mn-ea"/>
                          <a:cs typeface="+mn-cs"/>
                        </a:rPr>
                        <a:t>Months</a:t>
                      </a:r>
                      <a:endParaRPr lang="en-US" sz="1200" kern="1200" baseline="0" dirty="0" smtClean="0">
                        <a:solidFill>
                          <a:schemeClr val="dk1"/>
                        </a:solidFill>
                        <a:latin typeface="+mn-lt"/>
                        <a:ea typeface="+mn-ea"/>
                        <a:cs typeface="+mn-cs"/>
                      </a:endParaRPr>
                    </a:p>
                  </a:txBody>
                  <a:tcPr/>
                </a:tc>
                <a:tc>
                  <a:txBody>
                    <a:bodyPr/>
                    <a:lstStyle/>
                    <a:p>
                      <a:endParaRPr lang="en-US" sz="1200" dirty="0"/>
                    </a:p>
                  </a:txBody>
                  <a:tcPr/>
                </a:tc>
                <a:tc>
                  <a:txBody>
                    <a:bodyPr/>
                    <a:lstStyle/>
                    <a:p>
                      <a:endParaRPr lang="en-US"/>
                    </a:p>
                  </a:txBody>
                  <a:tcPr/>
                </a:tc>
                <a:tc>
                  <a:txBody>
                    <a:bodyPr/>
                    <a:lstStyle/>
                    <a:p>
                      <a:endParaRPr lang="en-US"/>
                    </a:p>
                  </a:txBody>
                  <a:tcPr/>
                </a:tc>
              </a:tr>
              <a:tr h="0">
                <a:tc>
                  <a:txBody>
                    <a:bodyPr/>
                    <a:lstStyle/>
                    <a:p>
                      <a:r>
                        <a:rPr lang="en-US" sz="1200" dirty="0" smtClean="0"/>
                        <a:t>5</a:t>
                      </a:r>
                      <a:endParaRPr lang="en-US" sz="1200" dirty="0"/>
                    </a:p>
                  </a:txBody>
                  <a:tcPr/>
                </a:tc>
                <a:tc>
                  <a:txBody>
                    <a:bodyPr/>
                    <a:lstStyle/>
                    <a:p>
                      <a:r>
                        <a:rPr lang="en-US" sz="1200" kern="1200" baseline="0" dirty="0" smtClean="0">
                          <a:solidFill>
                            <a:schemeClr val="dk1"/>
                          </a:solidFill>
                          <a:latin typeface="+mn-lt"/>
                          <a:ea typeface="+mn-ea"/>
                          <a:cs typeface="+mn-cs"/>
                        </a:rPr>
                        <a:t>Finished Goods Stock to Cost of Sales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Months</a:t>
                      </a:r>
                    </a:p>
                  </a:txBody>
                  <a:tcPr/>
                </a:tc>
                <a:tc>
                  <a:txBody>
                    <a:bodyPr/>
                    <a:lstStyle/>
                    <a:p>
                      <a:endParaRPr lang="en-US" sz="1200" dirty="0"/>
                    </a:p>
                  </a:txBody>
                  <a:tcPr/>
                </a:tc>
                <a:tc>
                  <a:txBody>
                    <a:bodyPr/>
                    <a:lstStyle/>
                    <a:p>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7696200" cy="762000"/>
          </a:xfrm>
        </p:spPr>
        <p:txBody>
          <a:bodyPr>
            <a:normAutofit fontScale="90000"/>
          </a:bodyPr>
          <a:lstStyle/>
          <a:p>
            <a:r>
              <a:rPr lang="en-US" sz="3600" b="1" dirty="0" smtClean="0"/>
              <a:t/>
            </a:r>
            <a:br>
              <a:rPr lang="en-US" sz="3600" b="1" dirty="0" smtClean="0"/>
            </a:br>
            <a:r>
              <a:rPr lang="en-US" sz="2700" b="1" dirty="0" smtClean="0"/>
              <a:t>Annexure 10.</a:t>
            </a:r>
            <a:r>
              <a:rPr lang="en-US" sz="3100" b="1" dirty="0" smtClean="0"/>
              <a:t/>
            </a:r>
            <a:br>
              <a:rPr lang="en-US" sz="3100" b="1" dirty="0" smtClean="0"/>
            </a:br>
            <a:r>
              <a:rPr lang="en-US" sz="2200" b="1" dirty="0" smtClean="0"/>
              <a:t>RELATED PARTY TRANSACTIONS </a:t>
            </a:r>
            <a:r>
              <a:rPr lang="en-US" sz="1800" b="1" dirty="0" smtClean="0"/>
              <a:t>(for the company as a whole)</a:t>
            </a:r>
            <a:r>
              <a:rPr lang="en-US" sz="2000" b="1" dirty="0" smtClean="0"/>
              <a:t>	</a:t>
            </a:r>
            <a:r>
              <a:rPr lang="en-US" sz="4000" b="1" dirty="0" smtClean="0"/>
              <a:t/>
            </a:r>
            <a:br>
              <a:rPr lang="en-US" sz="4000" b="1" dirty="0" smtClean="0"/>
            </a:br>
            <a:endParaRPr lang="en-US" dirty="0"/>
          </a:p>
        </p:txBody>
      </p:sp>
      <p:graphicFrame>
        <p:nvGraphicFramePr>
          <p:cNvPr id="4" name="Content Placeholder 3"/>
          <p:cNvGraphicFramePr>
            <a:graphicFrameLocks noGrp="1"/>
          </p:cNvGraphicFramePr>
          <p:nvPr>
            <p:ph idx="1"/>
          </p:nvPr>
        </p:nvGraphicFramePr>
        <p:xfrm>
          <a:off x="609600" y="1219200"/>
          <a:ext cx="8305795" cy="5303112"/>
        </p:xfrm>
        <a:graphic>
          <a:graphicData uri="http://schemas.openxmlformats.org/drawingml/2006/table">
            <a:tbl>
              <a:tblPr firstRow="1" bandRow="1">
                <a:tableStyleId>{5C22544A-7EE6-4342-B048-85BDC9FD1C3A}</a:tableStyleId>
              </a:tblPr>
              <a:tblGrid>
                <a:gridCol w="514519"/>
                <a:gridCol w="1331214"/>
                <a:gridCol w="922866"/>
                <a:gridCol w="922866"/>
                <a:gridCol w="922866"/>
                <a:gridCol w="922866"/>
                <a:gridCol w="922866"/>
                <a:gridCol w="922866"/>
                <a:gridCol w="922866"/>
              </a:tblGrid>
              <a:tr h="2035184">
                <a:tc>
                  <a:txBody>
                    <a:bodyPr/>
                    <a:lstStyle/>
                    <a:p>
                      <a:r>
                        <a:rPr lang="en-US" sz="1200" dirty="0" smtClean="0"/>
                        <a:t>Sno.</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lt1"/>
                          </a:solidFill>
                          <a:latin typeface="+mn-lt"/>
                          <a:ea typeface="+mn-ea"/>
                          <a:cs typeface="+mn-cs"/>
                        </a:rPr>
                        <a:t>Name &amp; Address of the Related Party 	</a:t>
                      </a:r>
                    </a:p>
                    <a:p>
                      <a:endParaRPr lang="en-US" sz="1200" dirty="0"/>
                    </a:p>
                  </a:txBody>
                  <a:tcPr/>
                </a:tc>
                <a:tc>
                  <a:txBody>
                    <a:bodyPr/>
                    <a:lstStyle/>
                    <a:p>
                      <a:r>
                        <a:rPr lang="en-US" sz="1200" b="1" kern="1200" baseline="0" dirty="0" smtClean="0">
                          <a:solidFill>
                            <a:schemeClr val="lt1"/>
                          </a:solidFill>
                          <a:latin typeface="+mn-lt"/>
                          <a:ea typeface="+mn-ea"/>
                          <a:cs typeface="+mn-cs"/>
                        </a:rPr>
                        <a:t>Name of the Product / Service Group 	</a:t>
                      </a:r>
                    </a:p>
                  </a:txBody>
                  <a:tcPr/>
                </a:tc>
                <a:tc>
                  <a:txBody>
                    <a:bodyPr/>
                    <a:lstStyle/>
                    <a:p>
                      <a:r>
                        <a:rPr lang="en-US" sz="1200" b="1" kern="1200" baseline="0" dirty="0" smtClean="0">
                          <a:solidFill>
                            <a:schemeClr val="lt1"/>
                          </a:solidFill>
                          <a:latin typeface="+mn-lt"/>
                          <a:ea typeface="+mn-ea"/>
                          <a:cs typeface="+mn-cs"/>
                        </a:rPr>
                        <a:t>Nature of Transaction (Sale, Purchase, etc.)	</a:t>
                      </a:r>
                    </a:p>
                  </a:txBody>
                  <a:tcPr/>
                </a:tc>
                <a:tc>
                  <a:txBody>
                    <a:bodyPr/>
                    <a:lstStyle/>
                    <a:p>
                      <a:r>
                        <a:rPr lang="en-US" sz="1200" b="1" kern="1200" baseline="0" dirty="0" smtClean="0">
                          <a:solidFill>
                            <a:schemeClr val="lt1"/>
                          </a:solidFill>
                          <a:latin typeface="+mn-lt"/>
                          <a:ea typeface="+mn-ea"/>
                          <a:cs typeface="+mn-cs"/>
                        </a:rPr>
                        <a:t>Quantity	</a:t>
                      </a:r>
                    </a:p>
                  </a:txBody>
                  <a:tcPr/>
                </a:tc>
                <a:tc>
                  <a:txBody>
                    <a:bodyPr/>
                    <a:lstStyle/>
                    <a:p>
                      <a:r>
                        <a:rPr lang="en-US" sz="1200" b="1" kern="1200" baseline="0" dirty="0" smtClean="0">
                          <a:solidFill>
                            <a:schemeClr val="lt1"/>
                          </a:solidFill>
                          <a:latin typeface="+mn-lt"/>
                          <a:ea typeface="+mn-ea"/>
                          <a:cs typeface="+mn-cs"/>
                        </a:rPr>
                        <a:t>Transfer Price	</a:t>
                      </a:r>
                    </a:p>
                  </a:txBody>
                  <a:tcPr/>
                </a:tc>
                <a:tc>
                  <a:txBody>
                    <a:bodyPr/>
                    <a:lstStyle/>
                    <a:p>
                      <a:r>
                        <a:rPr lang="en-US" sz="1200" b="1" kern="1200" baseline="0" dirty="0" smtClean="0">
                          <a:solidFill>
                            <a:schemeClr val="lt1"/>
                          </a:solidFill>
                          <a:latin typeface="+mn-lt"/>
                          <a:ea typeface="+mn-ea"/>
                          <a:cs typeface="+mn-cs"/>
                        </a:rPr>
                        <a:t>Amount	</a:t>
                      </a:r>
                    </a:p>
                  </a:txBody>
                  <a:tcPr/>
                </a:tc>
                <a:tc>
                  <a:txBody>
                    <a:bodyPr/>
                    <a:lstStyle/>
                    <a:p>
                      <a:r>
                        <a:rPr lang="en-US" sz="1200" b="1" kern="1200" baseline="0" dirty="0" smtClean="0">
                          <a:solidFill>
                            <a:schemeClr val="lt1"/>
                          </a:solidFill>
                          <a:latin typeface="+mn-lt"/>
                          <a:ea typeface="+mn-ea"/>
                          <a:cs typeface="+mn-cs"/>
                        </a:rPr>
                        <a:t>Normal Price	</a:t>
                      </a:r>
                    </a:p>
                  </a:txBody>
                  <a:tcPr/>
                </a:tc>
                <a:tc>
                  <a:txBody>
                    <a:bodyPr/>
                    <a:lstStyle/>
                    <a:p>
                      <a:r>
                        <a:rPr lang="en-US" sz="1200" b="1" kern="1200" baseline="0" dirty="0" smtClean="0">
                          <a:solidFill>
                            <a:schemeClr val="lt1"/>
                          </a:solidFill>
                          <a:latin typeface="+mn-lt"/>
                          <a:ea typeface="+mn-ea"/>
                          <a:cs typeface="+mn-cs"/>
                        </a:rPr>
                        <a:t>Basis adopted to determine the Normal Price	</a:t>
                      </a:r>
                    </a:p>
                  </a:txBody>
                  <a:tcPr/>
                </a:tc>
              </a:tr>
              <a:tr h="408491">
                <a:tc>
                  <a:txBody>
                    <a:bodyPr/>
                    <a:lstStyle/>
                    <a:p>
                      <a:r>
                        <a:rPr lang="en-US" sz="1200" dirty="0" smtClean="0"/>
                        <a:t>1</a:t>
                      </a:r>
                      <a:endParaRPr lang="en-US" sz="1200" dirty="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dirty="0"/>
                    </a:p>
                  </a:txBody>
                  <a:tcPr/>
                </a:tc>
              </a:tr>
              <a:tr h="408491">
                <a:tc>
                  <a:txBody>
                    <a:bodyPr/>
                    <a:lstStyle/>
                    <a:p>
                      <a:r>
                        <a:rPr lang="en-US" sz="1200" dirty="0" smtClean="0"/>
                        <a:t>2</a:t>
                      </a:r>
                      <a:endParaRPr lang="en-US" sz="1200" dirty="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dirty="0"/>
                    </a:p>
                  </a:txBody>
                  <a:tcPr/>
                </a:tc>
              </a:tr>
              <a:tr h="408491">
                <a:tc>
                  <a:txBody>
                    <a:bodyPr/>
                    <a:lstStyle/>
                    <a:p>
                      <a:r>
                        <a:rPr lang="en-US" sz="1200" dirty="0" smtClean="0"/>
                        <a:t>3</a:t>
                      </a:r>
                      <a:endParaRPr lang="en-US" sz="1200" dirty="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dirty="0"/>
                    </a:p>
                  </a:txBody>
                  <a:tcPr/>
                </a:tc>
              </a:tr>
              <a:tr h="408491">
                <a:tc>
                  <a:txBody>
                    <a:bodyPr/>
                    <a:lstStyle/>
                    <a:p>
                      <a:r>
                        <a:rPr lang="en-US" sz="1200" dirty="0" smtClean="0"/>
                        <a:t>4</a:t>
                      </a:r>
                      <a:endParaRPr lang="en-US" sz="1200" dirty="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r>
              <a:tr h="408491">
                <a:tc>
                  <a:txBody>
                    <a:bodyPr/>
                    <a:lstStyle/>
                    <a:p>
                      <a:r>
                        <a:rPr lang="en-US" sz="1200" dirty="0" smtClean="0"/>
                        <a:t>5</a:t>
                      </a:r>
                      <a:endParaRPr lang="en-US" sz="1200" dirty="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r>
              <a:tr h="408491">
                <a:tc>
                  <a:txBody>
                    <a:bodyPr/>
                    <a:lstStyle/>
                    <a:p>
                      <a:r>
                        <a:rPr lang="en-US" sz="1200" dirty="0" smtClean="0"/>
                        <a:t>6</a:t>
                      </a:r>
                      <a:endParaRPr lang="en-US" sz="1200" dirty="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dirty="0"/>
                    </a:p>
                  </a:txBody>
                  <a:tcPr/>
                </a:tc>
              </a:tr>
              <a:tr h="408491">
                <a:tc>
                  <a:txBody>
                    <a:bodyPr/>
                    <a:lstStyle/>
                    <a:p>
                      <a:r>
                        <a:rPr lang="en-US" sz="1200" dirty="0" smtClean="0"/>
                        <a:t>7</a:t>
                      </a:r>
                      <a:endParaRPr lang="en-US" sz="1200" dirty="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r>
              <a:tr h="408491">
                <a:tc>
                  <a:txBody>
                    <a:bodyPr/>
                    <a:lstStyle/>
                    <a:p>
                      <a:r>
                        <a:rPr lang="en-US" sz="1200" dirty="0" smtClean="0"/>
                        <a:t>8</a:t>
                      </a:r>
                      <a:endParaRPr lang="en-US" sz="1200" dirty="0"/>
                    </a:p>
                  </a:txBody>
                  <a:tcPr/>
                </a:tc>
                <a:tc>
                  <a:txBody>
                    <a:bodyPr/>
                    <a:lstStyle/>
                    <a:p>
                      <a:endParaRPr lang="en-US" sz="1200" dirty="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dirty="0"/>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…Contd..Notification dated 3-06-2011</a:t>
            </a:r>
            <a:endParaRPr lang="en-US" sz="3600" dirty="0"/>
          </a:p>
        </p:txBody>
      </p:sp>
      <p:sp>
        <p:nvSpPr>
          <p:cNvPr id="3" name="Content Placeholder 2"/>
          <p:cNvSpPr>
            <a:spLocks noGrp="1"/>
          </p:cNvSpPr>
          <p:nvPr>
            <p:ph idx="1"/>
          </p:nvPr>
        </p:nvSpPr>
        <p:spPr/>
        <p:txBody>
          <a:bodyPr>
            <a:normAutofit/>
          </a:bodyPr>
          <a:lstStyle/>
          <a:p>
            <a:r>
              <a:rPr lang="en-US" sz="2400" dirty="0" smtClean="0"/>
              <a:t>Cost records shall be maintained in accordance with generally accepted cost accounting principles and cost accounting standards</a:t>
            </a:r>
          </a:p>
          <a:p>
            <a:r>
              <a:rPr lang="en-US" sz="2400" dirty="0" smtClean="0"/>
              <a:t>Cost records and cost statements, maintained under these rules shall  be reconciled with audited financial statements for the financial year  </a:t>
            </a:r>
          </a:p>
          <a:p>
            <a:r>
              <a:rPr lang="en-US" sz="2400" dirty="0" smtClean="0"/>
              <a:t>Compliance Report for yr. 2011-12 onward,(certified by cost accountant in XBRL format) attached with FORM A XBRL to be filed with MCA </a:t>
            </a:r>
            <a:endParaRPr lang="en-US" sz="24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smtClean="0"/>
              <a:t>Annexure11</a:t>
            </a:r>
            <a:r>
              <a:rPr lang="en-US" sz="2800" b="1" dirty="0" smtClean="0"/>
              <a:t/>
            </a:r>
            <a:br>
              <a:rPr lang="en-US" sz="2800" b="1" dirty="0" smtClean="0"/>
            </a:br>
            <a:r>
              <a:rPr lang="en-US" sz="2400" b="1" dirty="0" smtClean="0"/>
              <a:t>RECONCILIATION OF INDIRECT TAXES </a:t>
            </a:r>
            <a:r>
              <a:rPr lang="en-US" sz="2000" b="1" dirty="0" smtClean="0"/>
              <a:t>(for the company as a whole) </a:t>
            </a:r>
            <a:r>
              <a:rPr lang="en-US" sz="2400" b="1" dirty="0" smtClean="0"/>
              <a:t>	</a:t>
            </a:r>
            <a:br>
              <a:rPr lang="en-US" sz="2400" b="1" dirty="0" smtClean="0"/>
            </a:br>
            <a:endParaRPr lang="en-US" sz="2800" dirty="0"/>
          </a:p>
        </p:txBody>
      </p:sp>
      <p:graphicFrame>
        <p:nvGraphicFramePr>
          <p:cNvPr id="4" name="Content Placeholder 3"/>
          <p:cNvGraphicFramePr>
            <a:graphicFrameLocks noGrp="1"/>
          </p:cNvGraphicFramePr>
          <p:nvPr>
            <p:ph idx="1"/>
          </p:nvPr>
        </p:nvGraphicFramePr>
        <p:xfrm>
          <a:off x="1219201" y="1676400"/>
          <a:ext cx="7391399" cy="4622800"/>
        </p:xfrm>
        <a:graphic>
          <a:graphicData uri="http://schemas.openxmlformats.org/drawingml/2006/table">
            <a:tbl>
              <a:tblPr firstRow="1" bandRow="1">
                <a:tableStyleId>{5C22544A-7EE6-4342-B048-85BDC9FD1C3A}</a:tableStyleId>
              </a:tblPr>
              <a:tblGrid>
                <a:gridCol w="3661794"/>
                <a:gridCol w="1084976"/>
                <a:gridCol w="678110"/>
                <a:gridCol w="745921"/>
                <a:gridCol w="745921"/>
                <a:gridCol w="474677"/>
              </a:tblGrid>
              <a:tr h="914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lt1"/>
                          </a:solidFill>
                          <a:latin typeface="+mn-lt"/>
                          <a:ea typeface="+mn-ea"/>
                          <a:cs typeface="+mn-cs"/>
                        </a:rPr>
                        <a:t>Particulars 	</a:t>
                      </a:r>
                    </a:p>
                    <a:p>
                      <a:endParaRPr lang="en-US" sz="1200" dirty="0"/>
                    </a:p>
                  </a:txBody>
                  <a:tcPr/>
                </a:tc>
                <a:tc>
                  <a:txBody>
                    <a:bodyPr/>
                    <a:lstStyle/>
                    <a:p>
                      <a:r>
                        <a:rPr lang="en-US" sz="1200" b="1" kern="1200" baseline="0" dirty="0" smtClean="0">
                          <a:solidFill>
                            <a:schemeClr val="lt1"/>
                          </a:solidFill>
                          <a:latin typeface="+mn-lt"/>
                          <a:ea typeface="+mn-ea"/>
                          <a:cs typeface="+mn-cs"/>
                        </a:rPr>
                        <a:t>Assessable Value 	</a:t>
                      </a:r>
                    </a:p>
                  </a:txBody>
                  <a:tcPr/>
                </a:tc>
                <a:tc>
                  <a:txBody>
                    <a:bodyPr/>
                    <a:lstStyle/>
                    <a:p>
                      <a:r>
                        <a:rPr lang="en-US" sz="1200" b="1" kern="1200" baseline="0" dirty="0" smtClean="0">
                          <a:solidFill>
                            <a:schemeClr val="lt1"/>
                          </a:solidFill>
                          <a:latin typeface="+mn-lt"/>
                          <a:ea typeface="+mn-ea"/>
                          <a:cs typeface="+mn-cs"/>
                        </a:rPr>
                        <a:t>Excise Duty	</a:t>
                      </a:r>
                    </a:p>
                  </a:txBody>
                  <a:tcPr/>
                </a:tc>
                <a:tc>
                  <a:txBody>
                    <a:bodyPr/>
                    <a:lstStyle/>
                    <a:p>
                      <a:r>
                        <a:rPr lang="en-US" sz="1200" b="1" kern="1200" baseline="0" dirty="0" smtClean="0">
                          <a:solidFill>
                            <a:schemeClr val="lt1"/>
                          </a:solidFill>
                          <a:latin typeface="+mn-lt"/>
                          <a:ea typeface="+mn-ea"/>
                          <a:cs typeface="+mn-cs"/>
                        </a:rPr>
                        <a:t>Service Tax	</a:t>
                      </a:r>
                    </a:p>
                  </a:txBody>
                  <a:tcPr/>
                </a:tc>
                <a:tc>
                  <a:txBody>
                    <a:bodyPr/>
                    <a:lstStyle/>
                    <a:p>
                      <a:r>
                        <a:rPr lang="en-US" sz="1200" b="1" kern="1200" baseline="0" dirty="0" err="1" smtClean="0">
                          <a:solidFill>
                            <a:schemeClr val="lt1"/>
                          </a:solidFill>
                          <a:latin typeface="+mn-lt"/>
                          <a:ea typeface="+mn-ea"/>
                          <a:cs typeface="+mn-cs"/>
                        </a:rPr>
                        <a:t>Cess</a:t>
                      </a:r>
                      <a:r>
                        <a:rPr lang="en-US" sz="1200" b="1" kern="1200" baseline="0" dirty="0" smtClean="0">
                          <a:solidFill>
                            <a:schemeClr val="lt1"/>
                          </a:solidFill>
                          <a:latin typeface="+mn-lt"/>
                          <a:ea typeface="+mn-ea"/>
                          <a:cs typeface="+mn-cs"/>
                        </a:rPr>
                        <a:t> &amp; Others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lt1"/>
                          </a:solidFill>
                          <a:latin typeface="+mn-lt"/>
                          <a:ea typeface="+mn-ea"/>
                          <a:cs typeface="+mn-cs"/>
                        </a:rPr>
                        <a:t>VAT	</a:t>
                      </a:r>
                    </a:p>
                    <a:p>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smtClean="0">
                          <a:solidFill>
                            <a:schemeClr val="dk1"/>
                          </a:solidFill>
                          <a:latin typeface="+mn-lt"/>
                          <a:ea typeface="+mn-ea"/>
                          <a:cs typeface="+mn-cs"/>
                        </a:rPr>
                        <a:t>Total Clearances 	</a:t>
                      </a:r>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Domestic 	</a:t>
                      </a:r>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r>
              <a:tr h="370840">
                <a:tc>
                  <a:txBody>
                    <a:bodyPr/>
                    <a:lstStyle/>
                    <a:p>
                      <a:r>
                        <a:rPr lang="en-US" sz="1200" kern="1200" baseline="0" dirty="0" smtClean="0">
                          <a:solidFill>
                            <a:schemeClr val="dk1"/>
                          </a:solidFill>
                          <a:latin typeface="+mn-lt"/>
                          <a:ea typeface="+mn-ea"/>
                          <a:cs typeface="+mn-cs"/>
                        </a:rPr>
                        <a:t>Export 	</a:t>
                      </a:r>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Stock Transfers (Net)	</a:t>
                      </a:r>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Others, if any	</a:t>
                      </a:r>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r>
              <a:tr h="370840">
                <a:tc>
                  <a:txBody>
                    <a:bodyPr/>
                    <a:lstStyle/>
                    <a:p>
                      <a:r>
                        <a:rPr lang="en-US" sz="1200" kern="1200" baseline="0" dirty="0" smtClean="0">
                          <a:solidFill>
                            <a:schemeClr val="dk1"/>
                          </a:solidFill>
                          <a:latin typeface="+mn-lt"/>
                          <a:ea typeface="+mn-ea"/>
                          <a:cs typeface="+mn-cs"/>
                        </a:rPr>
                        <a:t>Total	</a:t>
                      </a:r>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dk1"/>
                          </a:solidFill>
                          <a:latin typeface="+mn-lt"/>
                          <a:ea typeface="+mn-ea"/>
                          <a:cs typeface="+mn-cs"/>
                        </a:rPr>
                        <a:t>Duties/Taxes Payable	</a:t>
                      </a:r>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r>
              <a:tr h="370840">
                <a:tc>
                  <a:txBody>
                    <a:bodyPr/>
                    <a:lstStyle/>
                    <a:p>
                      <a:r>
                        <a:rPr lang="en-US" sz="1200" kern="1200" baseline="0" dirty="0" smtClean="0">
                          <a:solidFill>
                            <a:schemeClr val="dk1"/>
                          </a:solidFill>
                          <a:latin typeface="+mn-lt"/>
                          <a:ea typeface="+mn-ea"/>
                          <a:cs typeface="+mn-cs"/>
                        </a:rPr>
                        <a:t>Duties/Taxes Paid 	</a:t>
                      </a:r>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a:p>
                  </a:txBody>
                  <a:tcPr/>
                </a:tc>
              </a:tr>
              <a:tr h="370840">
                <a:tc>
                  <a:txBody>
                    <a:bodyPr/>
                    <a:lstStyle/>
                    <a:p>
                      <a:r>
                        <a:rPr lang="en-US" sz="1200" kern="1200" baseline="0" dirty="0" smtClean="0">
                          <a:solidFill>
                            <a:schemeClr val="dk1"/>
                          </a:solidFill>
                          <a:latin typeface="+mn-lt"/>
                          <a:ea typeface="+mn-ea"/>
                          <a:cs typeface="+mn-cs"/>
                        </a:rPr>
                        <a:t>Cenvat/VAT Credit Utilized - Inputs 	</a:t>
                      </a:r>
                    </a:p>
                  </a:txBody>
                  <a:tcPr/>
                </a:tc>
                <a:tc>
                  <a:txBody>
                    <a:bodyPr/>
                    <a:lstStyle/>
                    <a:p>
                      <a:endParaRPr lang="en-US" sz="1200" dirty="0"/>
                    </a:p>
                  </a:txBody>
                  <a:tcPr/>
                </a:tc>
                <a:tc>
                  <a:txBody>
                    <a:bodyPr/>
                    <a:lstStyle/>
                    <a:p>
                      <a:endParaRPr lang="en-US" sz="1200"/>
                    </a:p>
                  </a:txBody>
                  <a:tcPr/>
                </a:tc>
                <a:tc>
                  <a:txBody>
                    <a:bodyPr/>
                    <a:lstStyle/>
                    <a:p>
                      <a:endParaRPr lang="en-US" sz="1200"/>
                    </a:p>
                  </a:txBody>
                  <a:tcPr/>
                </a:tc>
                <a:tc>
                  <a:txBody>
                    <a:bodyPr/>
                    <a:lstStyle/>
                    <a:p>
                      <a:endParaRPr lang="en-US" sz="1200" dirty="0"/>
                    </a:p>
                  </a:txBody>
                  <a:tcPr/>
                </a:tc>
                <a:tc>
                  <a:txBody>
                    <a:bodyPr/>
                    <a:lstStyle/>
                    <a:p>
                      <a:endParaRPr lang="en-US" sz="1200"/>
                    </a:p>
                  </a:txBody>
                  <a:tcPr/>
                </a:tc>
              </a:tr>
              <a:tr h="370840">
                <a:tc>
                  <a:txBody>
                    <a:bodyPr/>
                    <a:lstStyle/>
                    <a:p>
                      <a:r>
                        <a:rPr lang="en-US" sz="1200" kern="1200" baseline="0" dirty="0" smtClean="0">
                          <a:solidFill>
                            <a:schemeClr val="dk1"/>
                          </a:solidFill>
                          <a:latin typeface="+mn-lt"/>
                          <a:ea typeface="+mn-ea"/>
                          <a:cs typeface="+mn-cs"/>
                        </a:rPr>
                        <a:t>Cenvat/VAT Credit Utilized - Capital Goods </a:t>
                      </a:r>
                    </a:p>
                  </a:txBody>
                  <a:tcPr/>
                </a:tc>
                <a:tc>
                  <a:txBody>
                    <a:bodyPr/>
                    <a:lstStyle/>
                    <a:p>
                      <a:endParaRPr lang="en-US" sz="1200"/>
                    </a:p>
                  </a:txBody>
                  <a:tcPr/>
                </a:tc>
                <a:tc>
                  <a:txBody>
                    <a:bodyPr/>
                    <a:lstStyle/>
                    <a:p>
                      <a:endParaRPr lang="en-US" sz="1200"/>
                    </a:p>
                  </a:txBody>
                  <a:tcPr/>
                </a:tc>
                <a:tc>
                  <a:txBody>
                    <a:bodyPr/>
                    <a:lstStyle/>
                    <a:p>
                      <a:endParaRPr lang="en-US" sz="1200"/>
                    </a:p>
                  </a:txBody>
                  <a:tcPr/>
                </a:tc>
                <a:tc>
                  <a:txBody>
                    <a:bodyPr/>
                    <a:lstStyle/>
                    <a:p>
                      <a:endParaRPr lang="en-US" sz="1200" dirty="0"/>
                    </a:p>
                  </a:txBody>
                  <a:tcPr/>
                </a:tc>
                <a:tc>
                  <a:txBody>
                    <a:bodyPr/>
                    <a:lstStyle/>
                    <a:p>
                      <a:endParaRPr lang="en-US" sz="1200" dirty="0"/>
                    </a:p>
                  </a:txBody>
                  <a:tcPr/>
                </a:tc>
              </a:tr>
            </a:tbl>
          </a:graphicData>
        </a:graphic>
      </p:graphicFrame>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219199" y="762000"/>
          <a:ext cx="7467601" cy="2966720"/>
        </p:xfrm>
        <a:graphic>
          <a:graphicData uri="http://schemas.openxmlformats.org/drawingml/2006/table">
            <a:tbl>
              <a:tblPr firstRow="1" bandRow="1">
                <a:tableStyleId>{5C22544A-7EE6-4342-B048-85BDC9FD1C3A}</a:tableStyleId>
              </a:tblPr>
              <a:tblGrid>
                <a:gridCol w="5116689"/>
                <a:gridCol w="553156"/>
                <a:gridCol w="484011"/>
                <a:gridCol w="414867"/>
                <a:gridCol w="414867"/>
                <a:gridCol w="484011"/>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baseline="0" dirty="0" smtClean="0">
                          <a:solidFill>
                            <a:schemeClr val="lt1"/>
                          </a:solidFill>
                          <a:latin typeface="+mn-lt"/>
                          <a:ea typeface="+mn-ea"/>
                          <a:cs typeface="+mn-cs"/>
                        </a:rPr>
                        <a:t>Cenvat/VAT Credit Utilized - Input Services </a:t>
                      </a:r>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400" kern="1200" baseline="0" dirty="0" smtClean="0">
                          <a:solidFill>
                            <a:schemeClr val="dk1"/>
                          </a:solidFill>
                          <a:latin typeface="+mn-lt"/>
                          <a:ea typeface="+mn-ea"/>
                          <a:cs typeface="+mn-cs"/>
                        </a:rPr>
                        <a:t>Cenvat/VAT Credit Utilized - Others 	</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400" kern="1200" baseline="0" dirty="0" smtClean="0">
                          <a:solidFill>
                            <a:schemeClr val="dk1"/>
                          </a:solidFill>
                          <a:latin typeface="+mn-lt"/>
                          <a:ea typeface="+mn-ea"/>
                          <a:cs typeface="+mn-cs"/>
                        </a:rPr>
                        <a:t>Total 	</a:t>
                      </a:r>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400" kern="1200" baseline="0" dirty="0" smtClean="0">
                          <a:solidFill>
                            <a:schemeClr val="dk1"/>
                          </a:solidFill>
                          <a:latin typeface="+mn-lt"/>
                          <a:ea typeface="+mn-ea"/>
                          <a:cs typeface="+mn-cs"/>
                        </a:rPr>
                        <a:t>Paid through PLA/Cash	</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400" kern="1200" baseline="0" dirty="0" smtClean="0">
                          <a:solidFill>
                            <a:schemeClr val="dk1"/>
                          </a:solidFill>
                          <a:latin typeface="+mn-lt"/>
                          <a:ea typeface="+mn-ea"/>
                          <a:cs typeface="+mn-cs"/>
                        </a:rPr>
                        <a:t>Total Duties/Taxes Paid	</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400" kern="1200" baseline="0" dirty="0" smtClean="0">
                          <a:solidFill>
                            <a:schemeClr val="dk1"/>
                          </a:solidFill>
                          <a:latin typeface="+mn-lt"/>
                          <a:ea typeface="+mn-ea"/>
                          <a:cs typeface="+mn-cs"/>
                        </a:rPr>
                        <a:t>Duties/Taxes Recovered	</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400" kern="1200" baseline="0" dirty="0" smtClean="0">
                          <a:solidFill>
                            <a:schemeClr val="dk1"/>
                          </a:solidFill>
                          <a:latin typeface="+mn-lt"/>
                          <a:ea typeface="+mn-ea"/>
                          <a:cs typeface="+mn-cs"/>
                        </a:rPr>
                        <a:t>Difference between Duties/Taxes Paid and Recovered	</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sz="1400" kern="1200" baseline="0" dirty="0" smtClean="0">
                          <a:solidFill>
                            <a:schemeClr val="dk1"/>
                          </a:solidFill>
                          <a:latin typeface="+mn-lt"/>
                          <a:ea typeface="+mn-ea"/>
                          <a:cs typeface="+mn-cs"/>
                        </a:rPr>
                        <a:t>Interest/Penalty/Fines Paid 	</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 -III</a:t>
            </a:r>
            <a:br>
              <a:rPr lang="en-US" dirty="0" smtClean="0"/>
            </a:br>
            <a:r>
              <a:rPr lang="en-US" dirty="0" smtClean="0"/>
              <a:t>Performance Appraisal Report</a:t>
            </a:r>
            <a:endParaRPr lang="en-US" dirty="0"/>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rabicPeriod"/>
            </a:pPr>
            <a:r>
              <a:rPr lang="en-US" dirty="0" smtClean="0"/>
              <a:t>(Indicative list of areas to be covered in the report)</a:t>
            </a:r>
          </a:p>
          <a:p>
            <a:pPr marL="514350" indent="-514350">
              <a:buFont typeface="+mj-lt"/>
              <a:buAutoNum type="arabicPeriod"/>
            </a:pPr>
            <a:r>
              <a:rPr lang="en-US" dirty="0" smtClean="0"/>
              <a:t>Capacity Utilization Analysis</a:t>
            </a:r>
          </a:p>
          <a:p>
            <a:pPr marL="514350" indent="-514350">
              <a:buFont typeface="+mj-lt"/>
              <a:buAutoNum type="arabicPeriod"/>
            </a:pPr>
            <a:r>
              <a:rPr lang="en-US" dirty="0" smtClean="0"/>
              <a:t>Productivity/Efficiency Analysis.</a:t>
            </a:r>
          </a:p>
          <a:p>
            <a:pPr marL="514350" indent="-514350">
              <a:buFont typeface="+mj-lt"/>
              <a:buAutoNum type="arabicPeriod"/>
            </a:pPr>
            <a:r>
              <a:rPr lang="en-US" dirty="0" smtClean="0"/>
              <a:t>Utilities/Energy Efficiency Analysis.</a:t>
            </a:r>
          </a:p>
          <a:p>
            <a:pPr marL="514350" indent="-514350">
              <a:buFont typeface="+mj-lt"/>
              <a:buAutoNum type="arabicPeriod"/>
            </a:pPr>
            <a:r>
              <a:rPr lang="en-US" dirty="0" smtClean="0"/>
              <a:t>Key-costs &amp; Contribution Analysis.</a:t>
            </a:r>
          </a:p>
          <a:p>
            <a:pPr marL="514350" indent="-514350">
              <a:buFont typeface="+mj-lt"/>
              <a:buAutoNum type="arabicPeriod"/>
            </a:pPr>
            <a:r>
              <a:rPr lang="en-US" dirty="0" smtClean="0"/>
              <a:t>Product/Services Profitability Analysis.</a:t>
            </a:r>
          </a:p>
          <a:p>
            <a:pPr marL="514350" indent="-514350">
              <a:buFont typeface="+mj-lt"/>
              <a:buAutoNum type="arabicPeriod"/>
            </a:pPr>
            <a:r>
              <a:rPr lang="en-US" dirty="0" smtClean="0"/>
              <a:t>Market/Customer  Profitability Analysis.</a:t>
            </a:r>
          </a:p>
          <a:p>
            <a:pPr marL="514350" indent="-514350">
              <a:buFont typeface="+mj-lt"/>
              <a:buAutoNum type="arabicPeriod"/>
            </a:pPr>
            <a:r>
              <a:rPr lang="en-US" dirty="0" smtClean="0"/>
              <a:t>Working Capital &amp; Inventory Management Analysis.</a:t>
            </a:r>
          </a:p>
          <a:p>
            <a:pPr marL="514350" indent="-514350">
              <a:buFont typeface="+mj-lt"/>
              <a:buAutoNum type="arabicPeriod"/>
            </a:pPr>
            <a:r>
              <a:rPr lang="en-US" dirty="0" smtClean="0"/>
              <a:t>Manpower Analysis.</a:t>
            </a:r>
          </a:p>
          <a:p>
            <a:pPr marL="514350" indent="-514350">
              <a:buFont typeface="+mj-lt"/>
              <a:buAutoNum type="arabicPeriod"/>
            </a:pPr>
            <a:r>
              <a:rPr lang="en-US" dirty="0" smtClean="0"/>
              <a:t>Impact of IFRS on the Cost structure, Cash-Flows and Profitability.</a:t>
            </a:r>
          </a:p>
          <a:p>
            <a:pPr marL="514350" indent="-514350">
              <a:buFont typeface="+mj-lt"/>
              <a:buAutoNum type="arabicPeriod"/>
            </a:pPr>
            <a:r>
              <a:rPr lang="en-US" dirty="0" smtClean="0"/>
              <a:t>Application of Management Accounting Tools.</a:t>
            </a:r>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Filing of Cost Audit Report</a:t>
            </a:r>
            <a:endParaRPr lang="en-US" dirty="0"/>
          </a:p>
        </p:txBody>
      </p:sp>
      <p:sp>
        <p:nvSpPr>
          <p:cNvPr id="3" name="Content Placeholder 2"/>
          <p:cNvSpPr>
            <a:spLocks noGrp="1"/>
          </p:cNvSpPr>
          <p:nvPr>
            <p:ph idx="1"/>
          </p:nvPr>
        </p:nvSpPr>
        <p:spPr/>
        <p:txBody>
          <a:bodyPr/>
          <a:lstStyle/>
          <a:p>
            <a:r>
              <a:rPr lang="en-US" dirty="0" smtClean="0"/>
              <a:t>Cost Audit Report (converted in XBRL format) duly approved by board has to be filed (as an attachment with FORM 1 XBRL) with MCA</a:t>
            </a:r>
          </a:p>
          <a:p>
            <a:r>
              <a:rPr lang="en-US" dirty="0" smtClean="0"/>
              <a:t>Digital signature of director(authorized by board) as well as digital signature of Cost Accountant have to be affixed with the form</a:t>
            </a:r>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ACKNOWLEDGEMENT generated by MCA(on filing)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Acknowledgement generated by the system(with specific SRN number and date) is evidence that the Audit Report has been filed with MCA on specific date.</a:t>
            </a:r>
          </a:p>
          <a:p>
            <a:r>
              <a:rPr lang="en-US" dirty="0" smtClean="0"/>
              <a:t>Hard copy(as well as soft copy) of this acknowledgement should preferably be preserved by the company for future reference and record. </a:t>
            </a:r>
          </a:p>
          <a:p>
            <a:r>
              <a:rPr lang="en-US" dirty="0" smtClean="0"/>
              <a:t>Hard copy(as well as soft copy) of Form 1-XBRL (duly signed)should also preferably be preserved by the company for future reference and record.</a:t>
            </a: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noAutofit/>
          </a:bodyPr>
          <a:lstStyle/>
          <a:p>
            <a:pPr>
              <a:buNone/>
            </a:pPr>
            <a:r>
              <a:rPr lang="en-US" sz="2800" b="1" dirty="0" err="1" smtClean="0"/>
              <a:t>Atish</a:t>
            </a:r>
            <a:r>
              <a:rPr lang="en-US" sz="2800" b="1" dirty="0" smtClean="0"/>
              <a:t> Kumar </a:t>
            </a:r>
            <a:r>
              <a:rPr lang="en-US" sz="2800" b="1" dirty="0" err="1" smtClean="0"/>
              <a:t>Agrawal</a:t>
            </a:r>
            <a:endParaRPr lang="en-US" sz="1600" b="1" dirty="0" smtClean="0"/>
          </a:p>
          <a:p>
            <a:pPr>
              <a:buNone/>
            </a:pPr>
            <a:endParaRPr lang="en-US" sz="2800" b="1" dirty="0" smtClean="0"/>
          </a:p>
          <a:p>
            <a:pPr>
              <a:buNone/>
            </a:pPr>
            <a:r>
              <a:rPr lang="en-US" sz="4000" b="1" dirty="0" err="1" smtClean="0"/>
              <a:t>Atish</a:t>
            </a:r>
            <a:r>
              <a:rPr lang="en-US" sz="4000" b="1" dirty="0" smtClean="0"/>
              <a:t> </a:t>
            </a:r>
            <a:r>
              <a:rPr lang="en-US" sz="4000" b="1" dirty="0" err="1" smtClean="0"/>
              <a:t>Agrawal</a:t>
            </a:r>
            <a:r>
              <a:rPr lang="en-US" sz="4000" b="1" dirty="0" smtClean="0"/>
              <a:t> &amp; Co.</a:t>
            </a:r>
          </a:p>
          <a:p>
            <a:pPr>
              <a:buNone/>
            </a:pPr>
            <a:r>
              <a:rPr lang="en-US" sz="2800" b="1" dirty="0" smtClean="0"/>
              <a:t>Cost Accountants</a:t>
            </a:r>
          </a:p>
          <a:p>
            <a:pPr>
              <a:buNone/>
            </a:pPr>
            <a:r>
              <a:rPr lang="en-US" sz="1600" b="1" dirty="0" smtClean="0"/>
              <a:t>1, British Indian Street (New Building)</a:t>
            </a:r>
          </a:p>
          <a:p>
            <a:pPr>
              <a:buNone/>
            </a:pPr>
            <a:r>
              <a:rPr lang="en-US" sz="1600" b="1" dirty="0" smtClean="0"/>
              <a:t>1</a:t>
            </a:r>
            <a:r>
              <a:rPr lang="en-US" sz="1600" b="1" baseline="30000" dirty="0" smtClean="0"/>
              <a:t>st</a:t>
            </a:r>
            <a:r>
              <a:rPr lang="en-US" sz="1600" b="1" dirty="0" smtClean="0"/>
              <a:t> Floor, Room No- 104, Kolkata-700 069</a:t>
            </a:r>
          </a:p>
          <a:p>
            <a:pPr>
              <a:buNone/>
            </a:pPr>
            <a:r>
              <a:rPr lang="en-US" sz="1600" b="1" dirty="0" smtClean="0"/>
              <a:t>Mobile: 9831662685/8481965465</a:t>
            </a:r>
          </a:p>
          <a:p>
            <a:pPr>
              <a:buNone/>
            </a:pPr>
            <a:r>
              <a:rPr lang="en-US" sz="1600" b="1" dirty="0" smtClean="0"/>
              <a:t>Phone: 033-30863147</a:t>
            </a:r>
          </a:p>
          <a:p>
            <a:pPr>
              <a:buNone/>
            </a:pPr>
            <a:r>
              <a:rPr lang="en-US" sz="1600" b="1" dirty="0" smtClean="0"/>
              <a:t>E Mail: </a:t>
            </a:r>
            <a:r>
              <a:rPr lang="en-US" sz="1600" b="1" dirty="0" smtClean="0">
                <a:hlinkClick r:id="rId2"/>
              </a:rPr>
              <a:t>atishkragrawal@gmail.com</a:t>
            </a:r>
            <a:endParaRPr lang="en-US" sz="1600" b="1" dirty="0" smtClean="0"/>
          </a:p>
          <a:p>
            <a:pPr>
              <a:buNone/>
            </a:pPr>
            <a:r>
              <a:rPr lang="en-US" sz="1600" b="1" smtClean="0"/>
              <a:t>Associate Office- </a:t>
            </a:r>
            <a:r>
              <a:rPr lang="en-US" sz="1600" b="1" dirty="0" smtClean="0"/>
              <a:t>Delhi</a:t>
            </a:r>
          </a:p>
          <a:p>
            <a:pPr>
              <a:buNone/>
            </a:pPr>
            <a:endParaRPr lang="en-US" sz="11500" b="1" dirty="0" smtClean="0"/>
          </a:p>
          <a:p>
            <a:pPr>
              <a:buNone/>
            </a:pPr>
            <a:endParaRPr lang="en-US" sz="115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Notifications and orders by MCA</a:t>
            </a:r>
            <a:endParaRPr lang="en-US" dirty="0"/>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lang="en-US" sz="2400" dirty="0" smtClean="0"/>
              <a:t>11/04/2011- Simplified Procedure for appointment of cost auditors</a:t>
            </a:r>
          </a:p>
          <a:p>
            <a:pPr>
              <a:buFont typeface="Wingdings" pitchFamily="2" charset="2"/>
              <a:buChar char="Ø"/>
            </a:pPr>
            <a:r>
              <a:rPr lang="en-US" sz="2400" dirty="0" smtClean="0"/>
              <a:t>02/05/2011- Cost Audit Order on every company engaged in bulk drugs, Formulations, Fertilizer, Sugar, Industrial Alcohol, Electricity, Petroleum, Telecommunications where</a:t>
            </a:r>
          </a:p>
          <a:p>
            <a:r>
              <a:rPr lang="en-US" sz="2400" dirty="0" smtClean="0"/>
              <a:t>The aggregate value of net worth exceeds Rs.5 </a:t>
            </a:r>
            <a:r>
              <a:rPr lang="en-US" sz="2400" dirty="0" err="1" smtClean="0"/>
              <a:t>crore</a:t>
            </a:r>
            <a:r>
              <a:rPr lang="en-US" sz="2400" dirty="0" smtClean="0"/>
              <a:t>, or</a:t>
            </a:r>
          </a:p>
          <a:p>
            <a:r>
              <a:rPr lang="en-US" sz="2400" dirty="0" smtClean="0"/>
              <a:t>The aggregate value of the turnover exceeds Rs.20 crores, or</a:t>
            </a:r>
          </a:p>
          <a:p>
            <a:r>
              <a:rPr lang="en-US" sz="2400" dirty="0" smtClean="0"/>
              <a:t>The company’s equity or debt securities are listed or in the process of listing on any stock exchange in India or abroad</a:t>
            </a:r>
          </a:p>
          <a:p>
            <a:pPr>
              <a:buNone/>
            </a:pPr>
            <a:endParaRPr lang="en-US" sz="2400" dirty="0" smtClean="0"/>
          </a:p>
          <a:p>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Notifications and orders by MCA</a:t>
            </a:r>
            <a:endParaRPr lang="en-US" dirty="0"/>
          </a:p>
        </p:txBody>
      </p:sp>
      <p:sp>
        <p:nvSpPr>
          <p:cNvPr id="3" name="Content Placeholder 2"/>
          <p:cNvSpPr>
            <a:spLocks noGrp="1"/>
          </p:cNvSpPr>
          <p:nvPr>
            <p:ph idx="1"/>
          </p:nvPr>
        </p:nvSpPr>
        <p:spPr/>
        <p:txBody>
          <a:bodyPr>
            <a:normAutofit/>
          </a:bodyPr>
          <a:lstStyle/>
          <a:p>
            <a:pPr>
              <a:buFont typeface="Wingdings" pitchFamily="2" charset="2"/>
              <a:buChar char="Ø"/>
            </a:pPr>
            <a:r>
              <a:rPr lang="en-US" sz="2400" dirty="0" smtClean="0"/>
              <a:t>03/05/2011 ammended on 30/06/2011- Cost Audit Orders on every company engaged in cement, Tyres  &amp; Tubes, Steel, Insecticides ,Paper, Glass, Paints &amp; Varnishes and Aluminums where</a:t>
            </a:r>
          </a:p>
          <a:p>
            <a:r>
              <a:rPr lang="en-US" sz="2400" dirty="0" smtClean="0"/>
              <a:t>Where the aggregate value of turnover made by the company exceeds Rs.100 crores, or</a:t>
            </a:r>
          </a:p>
          <a:p>
            <a:r>
              <a:rPr lang="en-US" sz="2400" dirty="0" smtClean="0"/>
              <a:t>The company’s equity or debt securities are listed or in the process  of listing on any stock exchange in India or abroad</a:t>
            </a:r>
          </a:p>
          <a:p>
            <a:pPr>
              <a:buFont typeface="Wingdings" pitchFamily="2" charset="2"/>
              <a:buChar char="Ø"/>
            </a:pPr>
            <a:r>
              <a:rPr lang="en-US" sz="2400" dirty="0" smtClean="0"/>
              <a:t>Includes Intermediate or Allied Products</a:t>
            </a:r>
          </a:p>
          <a:p>
            <a:pPr>
              <a:buFont typeface="Wingdings" pitchFamily="2" charset="2"/>
              <a:buChar char="Ø"/>
            </a:pPr>
            <a:r>
              <a:rPr lang="en-US" sz="2400" dirty="0" smtClean="0"/>
              <a:t>Products/Activities linked to respective chapters of Central Excise Tariff Act,1985</a:t>
            </a:r>
          </a:p>
          <a:p>
            <a:pPr>
              <a:buFont typeface="Wingdings" pitchFamily="2" charset="2"/>
              <a:buChar char="Ø"/>
            </a:pP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Notifications and orders by MCA</a:t>
            </a:r>
            <a:endParaRPr lang="en-US" dirty="0"/>
          </a:p>
        </p:txBody>
      </p:sp>
      <p:sp>
        <p:nvSpPr>
          <p:cNvPr id="3" name="Content Placeholder 2"/>
          <p:cNvSpPr>
            <a:spLocks noGrp="1"/>
          </p:cNvSpPr>
          <p:nvPr>
            <p:ph idx="1"/>
          </p:nvPr>
        </p:nvSpPr>
        <p:spPr/>
        <p:txBody>
          <a:bodyPr/>
          <a:lstStyle/>
          <a:p>
            <a:r>
              <a:rPr lang="en-US" sz="2000" dirty="0" smtClean="0"/>
              <a:t>02/05/2011- Industry specific cost audit orders (as it stands today)</a:t>
            </a:r>
          </a:p>
          <a:p>
            <a:endParaRPr lang="en-US" dirty="0"/>
          </a:p>
        </p:txBody>
      </p:sp>
      <p:graphicFrame>
        <p:nvGraphicFramePr>
          <p:cNvPr id="4" name="Table 3"/>
          <p:cNvGraphicFramePr>
            <a:graphicFrameLocks noGrp="1"/>
          </p:cNvGraphicFramePr>
          <p:nvPr/>
        </p:nvGraphicFramePr>
        <p:xfrm>
          <a:off x="1295400" y="2133600"/>
          <a:ext cx="7620000" cy="4465320"/>
        </p:xfrm>
        <a:graphic>
          <a:graphicData uri="http://schemas.openxmlformats.org/drawingml/2006/table">
            <a:tbl>
              <a:tblPr firstRow="1" bandRow="1">
                <a:tableStyleId>{5C22544A-7EE6-4342-B048-85BDC9FD1C3A}</a:tableStyleId>
              </a:tblPr>
              <a:tblGrid>
                <a:gridCol w="3810000"/>
                <a:gridCol w="3810000"/>
              </a:tblGrid>
              <a:tr h="990600">
                <a:tc>
                  <a:txBody>
                    <a:bodyPr/>
                    <a:lstStyle/>
                    <a:p>
                      <a:r>
                        <a:rPr lang="en-US" dirty="0" smtClean="0">
                          <a:solidFill>
                            <a:schemeClr val="tx1"/>
                          </a:solidFill>
                        </a:rPr>
                        <a:t>Telecom</a:t>
                      </a:r>
                      <a:r>
                        <a:rPr lang="en-US" baseline="0" dirty="0" smtClean="0">
                          <a:solidFill>
                            <a:schemeClr val="tx1"/>
                          </a:solidFill>
                        </a:rPr>
                        <a:t>munication Industry</a:t>
                      </a:r>
                      <a:endParaRPr lang="en-US" dirty="0">
                        <a:solidFill>
                          <a:schemeClr val="tx1"/>
                        </a:solidFill>
                      </a:endParaRPr>
                    </a:p>
                  </a:txBody>
                  <a:tcPr>
                    <a:solidFill>
                      <a:srgbClr val="CAD2E4"/>
                    </a:solidFill>
                  </a:tcPr>
                </a:tc>
                <a:tc>
                  <a:txBody>
                    <a:bodyPr/>
                    <a:lstStyle/>
                    <a:p>
                      <a:r>
                        <a:rPr lang="en-US" dirty="0" smtClean="0">
                          <a:solidFill>
                            <a:schemeClr val="tx1"/>
                          </a:solidFill>
                        </a:rPr>
                        <a:t>Cost accounting  Records(</a:t>
                      </a:r>
                      <a:r>
                        <a:rPr lang="en-US" sz="1800" b="1" kern="1200" baseline="0" dirty="0" smtClean="0">
                          <a:solidFill>
                            <a:schemeClr val="tx1"/>
                          </a:solidFill>
                          <a:latin typeface="+mn-lt"/>
                          <a:ea typeface="+mn-ea"/>
                          <a:cs typeface="+mn-cs"/>
                        </a:rPr>
                        <a:t>(Telecommunication Industry) Rules 2011</a:t>
                      </a:r>
                      <a:endParaRPr lang="en-US" dirty="0">
                        <a:solidFill>
                          <a:schemeClr val="tx1"/>
                        </a:solidFill>
                      </a:endParaRPr>
                    </a:p>
                  </a:txBody>
                  <a:tcPr>
                    <a:solidFill>
                      <a:srgbClr val="CAD2E4"/>
                    </a:solidFill>
                  </a:tcPr>
                </a:tc>
              </a:tr>
              <a:tr h="580133">
                <a:tc>
                  <a:txBody>
                    <a:bodyPr/>
                    <a:lstStyle/>
                    <a:p>
                      <a:r>
                        <a:rPr lang="en-US" sz="1800" kern="1200" baseline="0" dirty="0" smtClean="0">
                          <a:solidFill>
                            <a:schemeClr val="dk1"/>
                          </a:solidFill>
                          <a:latin typeface="+mn-lt"/>
                          <a:ea typeface="+mn-ea"/>
                          <a:cs typeface="+mn-cs"/>
                        </a:rPr>
                        <a:t>Petroleum Industry</a:t>
                      </a:r>
                      <a:endParaRPr lang="en-US" dirty="0"/>
                    </a:p>
                  </a:txBody>
                  <a:tcPr/>
                </a:tc>
                <a:tc>
                  <a:txBody>
                    <a:bodyPr/>
                    <a:lstStyle/>
                    <a:p>
                      <a:r>
                        <a:rPr lang="en-US" sz="1800" kern="1200" baseline="0" dirty="0" smtClean="0">
                          <a:solidFill>
                            <a:schemeClr val="dk1"/>
                          </a:solidFill>
                          <a:latin typeface="+mn-lt"/>
                          <a:ea typeface="+mn-ea"/>
                          <a:cs typeface="+mn-cs"/>
                        </a:rPr>
                        <a:t>Cost Accounting Records (Petroleum Industry) Rules 2011</a:t>
                      </a:r>
                      <a:endParaRPr lang="en-US" dirty="0"/>
                    </a:p>
                  </a:txBody>
                  <a:tcPr/>
                </a:tc>
              </a:tr>
              <a:tr h="580133">
                <a:tc>
                  <a:txBody>
                    <a:bodyPr/>
                    <a:lstStyle/>
                    <a:p>
                      <a:r>
                        <a:rPr lang="en-US" sz="1800" kern="1200" baseline="0" dirty="0" smtClean="0">
                          <a:solidFill>
                            <a:schemeClr val="dk1"/>
                          </a:solidFill>
                          <a:latin typeface="+mn-lt"/>
                          <a:ea typeface="+mn-ea"/>
                          <a:cs typeface="+mn-cs"/>
                        </a:rPr>
                        <a:t>Electricity Industry</a:t>
                      </a:r>
                      <a:endParaRPr lang="en-US" dirty="0"/>
                    </a:p>
                  </a:txBody>
                  <a:tcPr/>
                </a:tc>
                <a:tc>
                  <a:txBody>
                    <a:bodyPr/>
                    <a:lstStyle/>
                    <a:p>
                      <a:r>
                        <a:rPr lang="en-US" sz="1800" kern="1200" baseline="0" dirty="0" smtClean="0">
                          <a:solidFill>
                            <a:schemeClr val="dk1"/>
                          </a:solidFill>
                          <a:latin typeface="+mn-lt"/>
                          <a:ea typeface="+mn-ea"/>
                          <a:cs typeface="+mn-cs"/>
                        </a:rPr>
                        <a:t>Cost Accounting Records (Electricity Industry) Rules; 2011;</a:t>
                      </a:r>
                    </a:p>
                  </a:txBody>
                  <a:tcPr/>
                </a:tc>
              </a:tr>
              <a:tr h="701040">
                <a:tc>
                  <a:txBody>
                    <a:bodyPr/>
                    <a:lstStyle/>
                    <a:p>
                      <a:r>
                        <a:rPr lang="en-US" sz="1800" kern="1200" baseline="0" dirty="0" smtClean="0">
                          <a:solidFill>
                            <a:schemeClr val="dk1"/>
                          </a:solidFill>
                          <a:latin typeface="+mn-lt"/>
                          <a:ea typeface="+mn-ea"/>
                          <a:cs typeface="+mn-cs"/>
                        </a:rPr>
                        <a:t>Sugar Industry</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dirty="0" smtClean="0">
                          <a:solidFill>
                            <a:schemeClr val="dk1"/>
                          </a:solidFill>
                          <a:latin typeface="+mn-lt"/>
                          <a:ea typeface="+mn-ea"/>
                          <a:cs typeface="+mn-cs"/>
                        </a:rPr>
                        <a:t>Cost Accounting Records (Sugar Industry) Rules; 2011</a:t>
                      </a:r>
                      <a:endParaRPr lang="en-US" dirty="0" smtClean="0"/>
                    </a:p>
                    <a:p>
                      <a:endParaRPr lang="en-US" dirty="0"/>
                    </a:p>
                  </a:txBody>
                  <a:tcPr/>
                </a:tc>
              </a:tr>
              <a:tr h="580133">
                <a:tc>
                  <a:txBody>
                    <a:bodyPr/>
                    <a:lstStyle/>
                    <a:p>
                      <a:r>
                        <a:rPr lang="en-US" sz="1800" kern="1200" baseline="0" dirty="0" smtClean="0">
                          <a:solidFill>
                            <a:schemeClr val="dk1"/>
                          </a:solidFill>
                          <a:latin typeface="+mn-lt"/>
                          <a:ea typeface="+mn-ea"/>
                          <a:cs typeface="+mn-cs"/>
                        </a:rPr>
                        <a:t>Fertilizer Industry</a:t>
                      </a:r>
                      <a:endParaRPr lang="en-US" dirty="0"/>
                    </a:p>
                  </a:txBody>
                  <a:tcPr/>
                </a:tc>
                <a:tc>
                  <a:txBody>
                    <a:bodyPr/>
                    <a:lstStyle/>
                    <a:p>
                      <a:r>
                        <a:rPr lang="en-US" sz="1800" kern="1200" baseline="0" dirty="0" smtClean="0">
                          <a:solidFill>
                            <a:schemeClr val="dk1"/>
                          </a:solidFill>
                          <a:latin typeface="+mn-lt"/>
                          <a:ea typeface="+mn-ea"/>
                          <a:cs typeface="+mn-cs"/>
                        </a:rPr>
                        <a:t>Cost Accounting Records (Fertilizer Industry) Rules 2011</a:t>
                      </a:r>
                      <a:endParaRPr lang="en-US" dirty="0"/>
                    </a:p>
                  </a:txBody>
                  <a:tcPr/>
                </a:tc>
              </a:tr>
              <a:tr h="552508">
                <a:tc>
                  <a:txBody>
                    <a:bodyPr/>
                    <a:lstStyle/>
                    <a:p>
                      <a:r>
                        <a:rPr lang="en-US" sz="1800" kern="1200" baseline="0" dirty="0" smtClean="0">
                          <a:solidFill>
                            <a:schemeClr val="dk1"/>
                          </a:solidFill>
                          <a:latin typeface="+mn-lt"/>
                          <a:ea typeface="+mn-ea"/>
                          <a:cs typeface="+mn-cs"/>
                        </a:rPr>
                        <a:t>Pharmaceutical Industry</a:t>
                      </a:r>
                      <a:endParaRPr lang="en-US" dirty="0"/>
                    </a:p>
                  </a:txBody>
                  <a:tcPr/>
                </a:tc>
                <a:tc>
                  <a:txBody>
                    <a:bodyPr/>
                    <a:lstStyle/>
                    <a:p>
                      <a:r>
                        <a:rPr lang="en-US" sz="1800" kern="1200" baseline="0" dirty="0" smtClean="0">
                          <a:solidFill>
                            <a:schemeClr val="dk1"/>
                          </a:solidFill>
                          <a:latin typeface="+mn-lt"/>
                          <a:ea typeface="+mn-ea"/>
                          <a:cs typeface="+mn-cs"/>
                        </a:rPr>
                        <a:t>Cost Accounting Records (Pharmaceutical Industry) Rules 2011</a:t>
                      </a:r>
                      <a:endParaRPr lang="en-US" dirty="0"/>
                    </a:p>
                  </a:txBody>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2952</TotalTime>
  <Words>5619</Words>
  <Application>Microsoft Office PowerPoint</Application>
  <PresentationFormat>On-screen Show (4:3)</PresentationFormat>
  <Paragraphs>821</Paragraphs>
  <Slides>65</Slides>
  <Notes>0</Notes>
  <HiddenSlides>0</HiddenSlides>
  <MMClips>0</MMClips>
  <ScaleCrop>false</ScaleCrop>
  <HeadingPairs>
    <vt:vector size="4" baseType="variant">
      <vt:variant>
        <vt:lpstr>Theme</vt:lpstr>
      </vt:variant>
      <vt:variant>
        <vt:i4>2</vt:i4>
      </vt:variant>
      <vt:variant>
        <vt:lpstr>Slide Titles</vt:lpstr>
      </vt:variant>
      <vt:variant>
        <vt:i4>65</vt:i4>
      </vt:variant>
    </vt:vector>
  </HeadingPairs>
  <TitlesOfParts>
    <vt:vector size="67" baseType="lpstr">
      <vt:lpstr>Solstice</vt:lpstr>
      <vt:lpstr>Civic</vt:lpstr>
      <vt:lpstr>        Cost Accounting Records Rules 2011 &amp;  Cost  Audit Report Rules 2011 </vt:lpstr>
      <vt:lpstr>Historical Background</vt:lpstr>
      <vt:lpstr>Shortcomings of earlier Mechanism </vt:lpstr>
      <vt:lpstr>..contd…Shortcomings of earlier Mechanism </vt:lpstr>
      <vt:lpstr>Notification dated 3-06-2011 Companies (Cost Accounting Record) Rules 2011 </vt:lpstr>
      <vt:lpstr>…Contd..Notification dated 3-06-2011</vt:lpstr>
      <vt:lpstr>Notifications and orders by MCA</vt:lpstr>
      <vt:lpstr>Notifications and orders by MCA</vt:lpstr>
      <vt:lpstr>Notifications and orders by MCA</vt:lpstr>
      <vt:lpstr>Notifications and orders by MCA</vt:lpstr>
      <vt:lpstr>Notifications and orders by MCA</vt:lpstr>
      <vt:lpstr>Notifications and orders by MCA</vt:lpstr>
      <vt:lpstr>Additional Industries covered vide Order dated 06-11-2012(aplicable w.e.f. financial year starting from 1-01-2013 and onward)</vt:lpstr>
      <vt:lpstr>Contd.-2- Additional Industries Covered vide order dated 06-11-2012</vt:lpstr>
      <vt:lpstr>Contd..3… Additional Industries covered vide order dated 6-11-2012</vt:lpstr>
      <vt:lpstr>Salient Features of New Structure</vt:lpstr>
      <vt:lpstr>New Appointment Procedure</vt:lpstr>
      <vt:lpstr> ..contd…New  Appointment Procedure </vt:lpstr>
      <vt:lpstr> Due Date of Appointment of Cost Auditor for the financial year 2013-14 is 30th June 2013 without late fees </vt:lpstr>
      <vt:lpstr>Disclosure by Company in Annual Report</vt:lpstr>
      <vt:lpstr>Features of Cost Accounting Records Rules 2011</vt:lpstr>
      <vt:lpstr>Features of Cost Accounting Records Rules 2011</vt:lpstr>
      <vt:lpstr>Compliance report under CARR</vt:lpstr>
      <vt:lpstr>Features of Companies (Cost Audit Report) Rules 2011</vt:lpstr>
      <vt:lpstr>Highlights of recent reform measures</vt:lpstr>
      <vt:lpstr>Highlights of Recent Reform Measures(1)</vt:lpstr>
      <vt:lpstr>Highlights of Recent Reform Measures..contd..(2)</vt:lpstr>
      <vt:lpstr>Master Circular 2/2011</vt:lpstr>
      <vt:lpstr>Master Circular 2/2011(contd.)</vt:lpstr>
      <vt:lpstr>Master Circular 2/2011(contd.)</vt:lpstr>
      <vt:lpstr>Clarification-General Circular 67/2011</vt:lpstr>
      <vt:lpstr>Clarification-General Circular No,67/2011 dated 30.11.2011</vt:lpstr>
      <vt:lpstr>Clarification- General Circular 67/2011</vt:lpstr>
      <vt:lpstr>Clarification- General Circular 67/2011</vt:lpstr>
      <vt:lpstr>Clarification- General Circular 67/2011</vt:lpstr>
      <vt:lpstr>Clarification-General Circular 68/2011</vt:lpstr>
      <vt:lpstr>Clarification-General Circular 68/2011</vt:lpstr>
      <vt:lpstr>Clarification- Construction Industry </vt:lpstr>
      <vt:lpstr>Clarification- construction industry</vt:lpstr>
      <vt:lpstr>Compliance Report &amp; Cost Audit Report</vt:lpstr>
      <vt:lpstr>Compliance Report &amp; Cost Audit Report</vt:lpstr>
      <vt:lpstr>Compliance Report &amp; Cost Audit Report</vt:lpstr>
      <vt:lpstr>Some FAQs</vt:lpstr>
      <vt:lpstr>Some FAQ,s</vt:lpstr>
      <vt:lpstr>Some FAQ,s</vt:lpstr>
      <vt:lpstr>Annexures to Cost Audit Report</vt:lpstr>
      <vt:lpstr>Cost Audit Report - Disclosures</vt:lpstr>
      <vt:lpstr>   Annexure 3  PRODUCT GROUP DETAILS (for the company as a whole)  </vt:lpstr>
      <vt:lpstr>  Annexure 4 QUANTITATIVE INFORMATION (for each product group separately)   </vt:lpstr>
      <vt:lpstr>Slide 50</vt:lpstr>
      <vt:lpstr>  Annexure 5. ABRIDGED COST STATEMENT (for each product group separately)  </vt:lpstr>
      <vt:lpstr>Slide 52</vt:lpstr>
      <vt:lpstr>  Annexure6.OPERATING RATIO ANALYSIS (for each product group separately)  </vt:lpstr>
      <vt:lpstr>  Annexure 7.PROFIT RECONCILIATION (for the company as a whole)  </vt:lpstr>
      <vt:lpstr> Annexure 8. VALUE ADDITION AND DISTRIBUTION OF EARNINGS (for the company as a whole)  </vt:lpstr>
      <vt:lpstr>Slide 56</vt:lpstr>
      <vt:lpstr>  Annexure 9 FINANCIAL POSITION AND RATIO ANALYSIS (for the company as a whole)  </vt:lpstr>
      <vt:lpstr>Slide 58</vt:lpstr>
      <vt:lpstr> Annexure 10. RELATED PARTY TRANSACTIONS (for the company as a whole)  </vt:lpstr>
      <vt:lpstr>Annexure11 RECONCILIATION OF INDIRECT TAXES (for the company as a whole)   </vt:lpstr>
      <vt:lpstr>Slide 61</vt:lpstr>
      <vt:lpstr>FORM -III Performance Appraisal Report</vt:lpstr>
      <vt:lpstr>Filing of Cost Audit Report</vt:lpstr>
      <vt:lpstr>ACKNOWLEDGEMENT generated by MCA(on filing)</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VK GUPTA</dc:creator>
  <cp:lastModifiedBy>Atish</cp:lastModifiedBy>
  <cp:revision>331</cp:revision>
  <dcterms:created xsi:type="dcterms:W3CDTF">2013-04-11T05:14:36Z</dcterms:created>
  <dcterms:modified xsi:type="dcterms:W3CDTF">2013-08-24T07:08:30Z</dcterms:modified>
</cp:coreProperties>
</file>