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7"/>
  </p:notesMasterIdLst>
  <p:sldIdLst>
    <p:sldId id="256" r:id="rId2"/>
    <p:sldId id="257" r:id="rId3"/>
    <p:sldId id="258" r:id="rId4"/>
    <p:sldId id="299" r:id="rId5"/>
    <p:sldId id="259" r:id="rId6"/>
    <p:sldId id="261" r:id="rId7"/>
    <p:sldId id="262" r:id="rId8"/>
    <p:sldId id="263" r:id="rId9"/>
    <p:sldId id="268" r:id="rId10"/>
    <p:sldId id="269" r:id="rId11"/>
    <p:sldId id="270" r:id="rId12"/>
    <p:sldId id="271" r:id="rId13"/>
    <p:sldId id="272" r:id="rId14"/>
    <p:sldId id="273" r:id="rId15"/>
    <p:sldId id="274" r:id="rId16"/>
    <p:sldId id="300" r:id="rId17"/>
    <p:sldId id="301" r:id="rId18"/>
    <p:sldId id="302" r:id="rId19"/>
    <p:sldId id="30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04" r:id="rId45"/>
    <p:sldId id="265"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cc" initials="r"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CFF66"/>
  </p:clrMru>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6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71C93E-6836-4AED-817A-290325064642}" type="doc">
      <dgm:prSet loTypeId="urn:microsoft.com/office/officeart/2005/8/layout/chevron2" loCatId="list" qsTypeId="urn:microsoft.com/office/officeart/2005/8/quickstyle/simple1" qsCatId="simple" csTypeId="urn:microsoft.com/office/officeart/2005/8/colors/accent0_3" csCatId="mainScheme" phldr="1"/>
      <dgm:spPr/>
      <dgm:t>
        <a:bodyPr/>
        <a:lstStyle/>
        <a:p>
          <a:endParaRPr lang="en-US"/>
        </a:p>
      </dgm:t>
    </dgm:pt>
    <dgm:pt modelId="{F193D9F7-D0CD-413E-82EE-451A2708E796}">
      <dgm:prSet phldrT="[Text]"/>
      <dgm:spPr/>
      <dgm:t>
        <a:bodyPr/>
        <a:lstStyle/>
        <a:p>
          <a:r>
            <a:rPr lang="en-US" dirty="0" smtClean="0"/>
            <a:t>+</a:t>
          </a:r>
          <a:endParaRPr lang="en-US" dirty="0"/>
        </a:p>
      </dgm:t>
    </dgm:pt>
    <dgm:pt modelId="{A8EED066-4469-46D3-A2AC-3FD646EC1B65}" type="parTrans" cxnId="{E1CA6A35-C5DD-4929-A1B1-C114215A5477}">
      <dgm:prSet/>
      <dgm:spPr/>
      <dgm:t>
        <a:bodyPr/>
        <a:lstStyle/>
        <a:p>
          <a:endParaRPr lang="en-US"/>
        </a:p>
      </dgm:t>
    </dgm:pt>
    <dgm:pt modelId="{824031BA-A5F0-4F0B-84E6-FB6A9B0CEA96}" type="sibTrans" cxnId="{E1CA6A35-C5DD-4929-A1B1-C114215A5477}">
      <dgm:prSet/>
      <dgm:spPr/>
      <dgm:t>
        <a:bodyPr/>
        <a:lstStyle/>
        <a:p>
          <a:endParaRPr lang="en-US"/>
        </a:p>
      </dgm:t>
    </dgm:pt>
    <dgm:pt modelId="{C8F1E301-F7F5-493B-981E-81731860705D}">
      <dgm:prSet phldrT="[Text]" custT="1"/>
      <dgm:spPr/>
      <dgm:t>
        <a:bodyPr/>
        <a:lstStyle/>
        <a:p>
          <a:r>
            <a:rPr lang="en-US" sz="3600" dirty="0" smtClean="0">
              <a:latin typeface="Agency FB" pitchFamily="34" charset="0"/>
            </a:rPr>
            <a:t>When is 3CD required to be prepared?</a:t>
          </a:r>
          <a:endParaRPr lang="en-US" sz="3600" dirty="0">
            <a:latin typeface="Agency FB" pitchFamily="34" charset="0"/>
          </a:endParaRPr>
        </a:p>
      </dgm:t>
    </dgm:pt>
    <dgm:pt modelId="{7EE0EF87-7F1D-4965-8338-B06665047509}" type="parTrans" cxnId="{3DFF1A4F-346D-4B32-8901-2EDD21A6D4E2}">
      <dgm:prSet/>
      <dgm:spPr/>
      <dgm:t>
        <a:bodyPr/>
        <a:lstStyle/>
        <a:p>
          <a:endParaRPr lang="en-US"/>
        </a:p>
      </dgm:t>
    </dgm:pt>
    <dgm:pt modelId="{88FCF29E-01CE-4CC7-B98A-41C9763E1B1B}" type="sibTrans" cxnId="{3DFF1A4F-346D-4B32-8901-2EDD21A6D4E2}">
      <dgm:prSet/>
      <dgm:spPr/>
      <dgm:t>
        <a:bodyPr/>
        <a:lstStyle/>
        <a:p>
          <a:endParaRPr lang="en-US"/>
        </a:p>
      </dgm:t>
    </dgm:pt>
    <dgm:pt modelId="{07B3C791-DDD9-40B5-9764-3D0D7AE0440C}">
      <dgm:prSet phldrT="[Text]"/>
      <dgm:spPr/>
      <dgm:t>
        <a:bodyPr/>
        <a:lstStyle/>
        <a:p>
          <a:r>
            <a:rPr lang="en-US" dirty="0" smtClean="0"/>
            <a:t>+</a:t>
          </a:r>
          <a:endParaRPr lang="en-US" dirty="0"/>
        </a:p>
      </dgm:t>
    </dgm:pt>
    <dgm:pt modelId="{F6E2671C-8A1F-4B7A-BB65-D7B4987A09DA}" type="parTrans" cxnId="{87AF495B-55A5-4475-9B76-1C620BB41B66}">
      <dgm:prSet/>
      <dgm:spPr/>
      <dgm:t>
        <a:bodyPr/>
        <a:lstStyle/>
        <a:p>
          <a:endParaRPr lang="en-US"/>
        </a:p>
      </dgm:t>
    </dgm:pt>
    <dgm:pt modelId="{BF4547A6-65B9-4391-9D9C-26889EEA4FE9}" type="sibTrans" cxnId="{87AF495B-55A5-4475-9B76-1C620BB41B66}">
      <dgm:prSet/>
      <dgm:spPr/>
      <dgm:t>
        <a:bodyPr/>
        <a:lstStyle/>
        <a:p>
          <a:endParaRPr lang="en-US"/>
        </a:p>
      </dgm:t>
    </dgm:pt>
    <dgm:pt modelId="{CE8E14F3-C022-47A5-A90C-C9F2732EF541}">
      <dgm:prSet phldrT="[Text]"/>
      <dgm:spPr/>
      <dgm:t>
        <a:bodyPr/>
        <a:lstStyle/>
        <a:p>
          <a:r>
            <a:rPr lang="en-US" dirty="0" smtClean="0"/>
            <a:t>+</a:t>
          </a:r>
          <a:endParaRPr lang="en-US" dirty="0"/>
        </a:p>
      </dgm:t>
    </dgm:pt>
    <dgm:pt modelId="{396DDF68-1859-462D-B0A2-EC6AF6283D71}" type="parTrans" cxnId="{2E71B59D-3D26-4E10-BE5E-6E40AD0D99CF}">
      <dgm:prSet/>
      <dgm:spPr/>
      <dgm:t>
        <a:bodyPr/>
        <a:lstStyle/>
        <a:p>
          <a:endParaRPr lang="en-US"/>
        </a:p>
      </dgm:t>
    </dgm:pt>
    <dgm:pt modelId="{7622CF1D-C3C8-46C1-AEEB-71DA692C6F80}" type="sibTrans" cxnId="{2E71B59D-3D26-4E10-BE5E-6E40AD0D99CF}">
      <dgm:prSet/>
      <dgm:spPr/>
      <dgm:t>
        <a:bodyPr/>
        <a:lstStyle/>
        <a:p>
          <a:endParaRPr lang="en-US"/>
        </a:p>
      </dgm:t>
    </dgm:pt>
    <dgm:pt modelId="{15CC7738-1A7D-4EDF-8AD1-39E7C547ACD9}">
      <dgm:prSet custT="1"/>
      <dgm:spPr/>
      <dgm:t>
        <a:bodyPr/>
        <a:lstStyle/>
        <a:p>
          <a:r>
            <a:rPr lang="en-US" sz="3600" dirty="0" smtClean="0">
              <a:latin typeface="Agency FB" pitchFamily="34" charset="0"/>
            </a:rPr>
            <a:t>Clauses Covered under Part A</a:t>
          </a:r>
          <a:endParaRPr lang="en-US" sz="3600" dirty="0">
            <a:latin typeface="Agency FB" pitchFamily="34" charset="0"/>
          </a:endParaRPr>
        </a:p>
      </dgm:t>
    </dgm:pt>
    <dgm:pt modelId="{7B128F67-ED82-4844-BF39-9F9C62E6C3DD}" type="parTrans" cxnId="{F5A36E71-F7D8-47C7-90B9-DC743C93CB69}">
      <dgm:prSet/>
      <dgm:spPr/>
      <dgm:t>
        <a:bodyPr/>
        <a:lstStyle/>
        <a:p>
          <a:endParaRPr lang="en-US"/>
        </a:p>
      </dgm:t>
    </dgm:pt>
    <dgm:pt modelId="{6FD0AB74-F568-4EB1-88C1-5B1959959F79}" type="sibTrans" cxnId="{F5A36E71-F7D8-47C7-90B9-DC743C93CB69}">
      <dgm:prSet/>
      <dgm:spPr/>
      <dgm:t>
        <a:bodyPr/>
        <a:lstStyle/>
        <a:p>
          <a:endParaRPr lang="en-US"/>
        </a:p>
      </dgm:t>
    </dgm:pt>
    <dgm:pt modelId="{A78746E4-1FA8-4AC2-A894-F07E6475A1C4}">
      <dgm:prSet custT="1"/>
      <dgm:spPr/>
      <dgm:t>
        <a:bodyPr/>
        <a:lstStyle/>
        <a:p>
          <a:r>
            <a:rPr lang="en-US" sz="3600" dirty="0" smtClean="0">
              <a:latin typeface="Agency FB" pitchFamily="34" charset="0"/>
            </a:rPr>
            <a:t>Clauses Covered under Part B</a:t>
          </a:r>
          <a:endParaRPr lang="en-US" sz="3600" dirty="0">
            <a:latin typeface="Agency FB" pitchFamily="34" charset="0"/>
          </a:endParaRPr>
        </a:p>
      </dgm:t>
    </dgm:pt>
    <dgm:pt modelId="{FB06C687-3F8A-4D8B-93F7-2D2035320B1E}" type="parTrans" cxnId="{C79D453E-935D-403C-A125-C202FB7665BE}">
      <dgm:prSet/>
      <dgm:spPr/>
      <dgm:t>
        <a:bodyPr/>
        <a:lstStyle/>
        <a:p>
          <a:endParaRPr lang="en-US"/>
        </a:p>
      </dgm:t>
    </dgm:pt>
    <dgm:pt modelId="{8FB13597-78E7-4A1A-BF15-C62224E5442C}" type="sibTrans" cxnId="{C79D453E-935D-403C-A125-C202FB7665BE}">
      <dgm:prSet/>
      <dgm:spPr/>
      <dgm:t>
        <a:bodyPr/>
        <a:lstStyle/>
        <a:p>
          <a:endParaRPr lang="en-US"/>
        </a:p>
      </dgm:t>
    </dgm:pt>
    <dgm:pt modelId="{DBA7F058-B39B-4CE5-AC91-423557589A1C}" type="pres">
      <dgm:prSet presAssocID="{2071C93E-6836-4AED-817A-290325064642}" presName="linearFlow" presStyleCnt="0">
        <dgm:presLayoutVars>
          <dgm:dir/>
          <dgm:animLvl val="lvl"/>
          <dgm:resizeHandles val="exact"/>
        </dgm:presLayoutVars>
      </dgm:prSet>
      <dgm:spPr/>
      <dgm:t>
        <a:bodyPr/>
        <a:lstStyle/>
        <a:p>
          <a:endParaRPr lang="en-US"/>
        </a:p>
      </dgm:t>
    </dgm:pt>
    <dgm:pt modelId="{BDF97B1B-60AA-43EC-8AEA-DA2A8B3AACE3}" type="pres">
      <dgm:prSet presAssocID="{F193D9F7-D0CD-413E-82EE-451A2708E796}" presName="composite" presStyleCnt="0"/>
      <dgm:spPr/>
    </dgm:pt>
    <dgm:pt modelId="{E64F54FD-8183-439B-BBD0-108B00FD8685}" type="pres">
      <dgm:prSet presAssocID="{F193D9F7-D0CD-413E-82EE-451A2708E796}" presName="parentText" presStyleLbl="alignNode1" presStyleIdx="0" presStyleCnt="3">
        <dgm:presLayoutVars>
          <dgm:chMax val="1"/>
          <dgm:bulletEnabled val="1"/>
        </dgm:presLayoutVars>
      </dgm:prSet>
      <dgm:spPr/>
      <dgm:t>
        <a:bodyPr/>
        <a:lstStyle/>
        <a:p>
          <a:endParaRPr lang="en-US"/>
        </a:p>
      </dgm:t>
    </dgm:pt>
    <dgm:pt modelId="{8748A44A-4614-4916-A813-3912F9C0F2F7}" type="pres">
      <dgm:prSet presAssocID="{F193D9F7-D0CD-413E-82EE-451A2708E796}" presName="descendantText" presStyleLbl="alignAcc1" presStyleIdx="0" presStyleCnt="3">
        <dgm:presLayoutVars>
          <dgm:bulletEnabled val="1"/>
        </dgm:presLayoutVars>
      </dgm:prSet>
      <dgm:spPr/>
      <dgm:t>
        <a:bodyPr/>
        <a:lstStyle/>
        <a:p>
          <a:endParaRPr lang="en-US"/>
        </a:p>
      </dgm:t>
    </dgm:pt>
    <dgm:pt modelId="{0EAECFC9-8628-446E-8BEF-90C735635363}" type="pres">
      <dgm:prSet presAssocID="{824031BA-A5F0-4F0B-84E6-FB6A9B0CEA96}" presName="sp" presStyleCnt="0"/>
      <dgm:spPr/>
    </dgm:pt>
    <dgm:pt modelId="{881D0744-3F1A-4664-BEDC-774297048AC4}" type="pres">
      <dgm:prSet presAssocID="{07B3C791-DDD9-40B5-9764-3D0D7AE0440C}" presName="composite" presStyleCnt="0"/>
      <dgm:spPr/>
    </dgm:pt>
    <dgm:pt modelId="{2B7410E9-B8D1-48FD-A473-DF11BE90EDE0}" type="pres">
      <dgm:prSet presAssocID="{07B3C791-DDD9-40B5-9764-3D0D7AE0440C}" presName="parentText" presStyleLbl="alignNode1" presStyleIdx="1" presStyleCnt="3">
        <dgm:presLayoutVars>
          <dgm:chMax val="1"/>
          <dgm:bulletEnabled val="1"/>
        </dgm:presLayoutVars>
      </dgm:prSet>
      <dgm:spPr/>
      <dgm:t>
        <a:bodyPr/>
        <a:lstStyle/>
        <a:p>
          <a:endParaRPr lang="en-US"/>
        </a:p>
      </dgm:t>
    </dgm:pt>
    <dgm:pt modelId="{9B335129-0A2A-4E17-8AAE-1F7148136A6B}" type="pres">
      <dgm:prSet presAssocID="{07B3C791-DDD9-40B5-9764-3D0D7AE0440C}" presName="descendantText" presStyleLbl="alignAcc1" presStyleIdx="1" presStyleCnt="3">
        <dgm:presLayoutVars>
          <dgm:bulletEnabled val="1"/>
        </dgm:presLayoutVars>
      </dgm:prSet>
      <dgm:spPr/>
      <dgm:t>
        <a:bodyPr/>
        <a:lstStyle/>
        <a:p>
          <a:endParaRPr lang="en-US"/>
        </a:p>
      </dgm:t>
    </dgm:pt>
    <dgm:pt modelId="{4383C183-FDCA-4EFF-AE3C-1F291B316D5B}" type="pres">
      <dgm:prSet presAssocID="{BF4547A6-65B9-4391-9D9C-26889EEA4FE9}" presName="sp" presStyleCnt="0"/>
      <dgm:spPr/>
    </dgm:pt>
    <dgm:pt modelId="{13AD73A7-4227-4FC6-B372-E4A5C019C82F}" type="pres">
      <dgm:prSet presAssocID="{CE8E14F3-C022-47A5-A90C-C9F2732EF541}" presName="composite" presStyleCnt="0"/>
      <dgm:spPr/>
    </dgm:pt>
    <dgm:pt modelId="{4C88C270-83E9-4AA2-90FE-F40CEAE30739}" type="pres">
      <dgm:prSet presAssocID="{CE8E14F3-C022-47A5-A90C-C9F2732EF541}" presName="parentText" presStyleLbl="alignNode1" presStyleIdx="2" presStyleCnt="3">
        <dgm:presLayoutVars>
          <dgm:chMax val="1"/>
          <dgm:bulletEnabled val="1"/>
        </dgm:presLayoutVars>
      </dgm:prSet>
      <dgm:spPr/>
      <dgm:t>
        <a:bodyPr/>
        <a:lstStyle/>
        <a:p>
          <a:endParaRPr lang="en-US"/>
        </a:p>
      </dgm:t>
    </dgm:pt>
    <dgm:pt modelId="{BDCBF899-F250-4415-AE00-232C55AFA0E1}" type="pres">
      <dgm:prSet presAssocID="{CE8E14F3-C022-47A5-A90C-C9F2732EF541}" presName="descendantText" presStyleLbl="alignAcc1" presStyleIdx="2" presStyleCnt="3">
        <dgm:presLayoutVars>
          <dgm:bulletEnabled val="1"/>
        </dgm:presLayoutVars>
      </dgm:prSet>
      <dgm:spPr/>
      <dgm:t>
        <a:bodyPr/>
        <a:lstStyle/>
        <a:p>
          <a:endParaRPr lang="en-US"/>
        </a:p>
      </dgm:t>
    </dgm:pt>
  </dgm:ptLst>
  <dgm:cxnLst>
    <dgm:cxn modelId="{DCB16F2E-AF65-4E40-9756-896B0CC1B1C6}" type="presOf" srcId="{CE8E14F3-C022-47A5-A90C-C9F2732EF541}" destId="{4C88C270-83E9-4AA2-90FE-F40CEAE30739}" srcOrd="0" destOrd="0" presId="urn:microsoft.com/office/officeart/2005/8/layout/chevron2"/>
    <dgm:cxn modelId="{072FB541-D1CB-44B7-9B68-30541453B79A}" type="presOf" srcId="{A78746E4-1FA8-4AC2-A894-F07E6475A1C4}" destId="{BDCBF899-F250-4415-AE00-232C55AFA0E1}" srcOrd="0" destOrd="0" presId="urn:microsoft.com/office/officeart/2005/8/layout/chevron2"/>
    <dgm:cxn modelId="{3DFF1A4F-346D-4B32-8901-2EDD21A6D4E2}" srcId="{F193D9F7-D0CD-413E-82EE-451A2708E796}" destId="{C8F1E301-F7F5-493B-981E-81731860705D}" srcOrd="0" destOrd="0" parTransId="{7EE0EF87-7F1D-4965-8338-B06665047509}" sibTransId="{88FCF29E-01CE-4CC7-B98A-41C9763E1B1B}"/>
    <dgm:cxn modelId="{E1CA6A35-C5DD-4929-A1B1-C114215A5477}" srcId="{2071C93E-6836-4AED-817A-290325064642}" destId="{F193D9F7-D0CD-413E-82EE-451A2708E796}" srcOrd="0" destOrd="0" parTransId="{A8EED066-4469-46D3-A2AC-3FD646EC1B65}" sibTransId="{824031BA-A5F0-4F0B-84E6-FB6A9B0CEA96}"/>
    <dgm:cxn modelId="{023190E7-5E3A-487E-B95F-BEB3268013A3}" type="presOf" srcId="{2071C93E-6836-4AED-817A-290325064642}" destId="{DBA7F058-B39B-4CE5-AC91-423557589A1C}" srcOrd="0" destOrd="0" presId="urn:microsoft.com/office/officeart/2005/8/layout/chevron2"/>
    <dgm:cxn modelId="{A39106DB-82BD-4C13-9C2B-F794734FB390}" type="presOf" srcId="{F193D9F7-D0CD-413E-82EE-451A2708E796}" destId="{E64F54FD-8183-439B-BBD0-108B00FD8685}" srcOrd="0" destOrd="0" presId="urn:microsoft.com/office/officeart/2005/8/layout/chevron2"/>
    <dgm:cxn modelId="{87AF495B-55A5-4475-9B76-1C620BB41B66}" srcId="{2071C93E-6836-4AED-817A-290325064642}" destId="{07B3C791-DDD9-40B5-9764-3D0D7AE0440C}" srcOrd="1" destOrd="0" parTransId="{F6E2671C-8A1F-4B7A-BB65-D7B4987A09DA}" sibTransId="{BF4547A6-65B9-4391-9D9C-26889EEA4FE9}"/>
    <dgm:cxn modelId="{F5A36E71-F7D8-47C7-90B9-DC743C93CB69}" srcId="{07B3C791-DDD9-40B5-9764-3D0D7AE0440C}" destId="{15CC7738-1A7D-4EDF-8AD1-39E7C547ACD9}" srcOrd="0" destOrd="0" parTransId="{7B128F67-ED82-4844-BF39-9F9C62E6C3DD}" sibTransId="{6FD0AB74-F568-4EB1-88C1-5B1959959F79}"/>
    <dgm:cxn modelId="{2E71B59D-3D26-4E10-BE5E-6E40AD0D99CF}" srcId="{2071C93E-6836-4AED-817A-290325064642}" destId="{CE8E14F3-C022-47A5-A90C-C9F2732EF541}" srcOrd="2" destOrd="0" parTransId="{396DDF68-1859-462D-B0A2-EC6AF6283D71}" sibTransId="{7622CF1D-C3C8-46C1-AEEB-71DA692C6F80}"/>
    <dgm:cxn modelId="{0B2ECC1A-B9D3-4740-B08E-2AD2ECBEC7B7}" type="presOf" srcId="{07B3C791-DDD9-40B5-9764-3D0D7AE0440C}" destId="{2B7410E9-B8D1-48FD-A473-DF11BE90EDE0}" srcOrd="0" destOrd="0" presId="urn:microsoft.com/office/officeart/2005/8/layout/chevron2"/>
    <dgm:cxn modelId="{C79D453E-935D-403C-A125-C202FB7665BE}" srcId="{CE8E14F3-C022-47A5-A90C-C9F2732EF541}" destId="{A78746E4-1FA8-4AC2-A894-F07E6475A1C4}" srcOrd="0" destOrd="0" parTransId="{FB06C687-3F8A-4D8B-93F7-2D2035320B1E}" sibTransId="{8FB13597-78E7-4A1A-BF15-C62224E5442C}"/>
    <dgm:cxn modelId="{C8F17A2A-A5D9-41D1-B20A-1A089775AD0E}" type="presOf" srcId="{15CC7738-1A7D-4EDF-8AD1-39E7C547ACD9}" destId="{9B335129-0A2A-4E17-8AAE-1F7148136A6B}" srcOrd="0" destOrd="0" presId="urn:microsoft.com/office/officeart/2005/8/layout/chevron2"/>
    <dgm:cxn modelId="{C60BCE7A-A9BD-4033-A3D3-CF87BAF1BDD7}" type="presOf" srcId="{C8F1E301-F7F5-493B-981E-81731860705D}" destId="{8748A44A-4614-4916-A813-3912F9C0F2F7}" srcOrd="0" destOrd="0" presId="urn:microsoft.com/office/officeart/2005/8/layout/chevron2"/>
    <dgm:cxn modelId="{FCD9B6AB-C58B-4BC5-A764-FCEF773D201C}" type="presParOf" srcId="{DBA7F058-B39B-4CE5-AC91-423557589A1C}" destId="{BDF97B1B-60AA-43EC-8AEA-DA2A8B3AACE3}" srcOrd="0" destOrd="0" presId="urn:microsoft.com/office/officeart/2005/8/layout/chevron2"/>
    <dgm:cxn modelId="{8BCDD739-C6AA-4F8A-9CCD-4654BAE93C9F}" type="presParOf" srcId="{BDF97B1B-60AA-43EC-8AEA-DA2A8B3AACE3}" destId="{E64F54FD-8183-439B-BBD0-108B00FD8685}" srcOrd="0" destOrd="0" presId="urn:microsoft.com/office/officeart/2005/8/layout/chevron2"/>
    <dgm:cxn modelId="{C237C2BF-E3F4-4587-B0C6-AD55EC880542}" type="presParOf" srcId="{BDF97B1B-60AA-43EC-8AEA-DA2A8B3AACE3}" destId="{8748A44A-4614-4916-A813-3912F9C0F2F7}" srcOrd="1" destOrd="0" presId="urn:microsoft.com/office/officeart/2005/8/layout/chevron2"/>
    <dgm:cxn modelId="{A1CDEC71-38FC-49DB-9FCB-A2B909B4DE61}" type="presParOf" srcId="{DBA7F058-B39B-4CE5-AC91-423557589A1C}" destId="{0EAECFC9-8628-446E-8BEF-90C735635363}" srcOrd="1" destOrd="0" presId="urn:microsoft.com/office/officeart/2005/8/layout/chevron2"/>
    <dgm:cxn modelId="{F510E4E3-54E9-4789-8587-06069342DF29}" type="presParOf" srcId="{DBA7F058-B39B-4CE5-AC91-423557589A1C}" destId="{881D0744-3F1A-4664-BEDC-774297048AC4}" srcOrd="2" destOrd="0" presId="urn:microsoft.com/office/officeart/2005/8/layout/chevron2"/>
    <dgm:cxn modelId="{F14483B1-0A24-47A9-A4F5-CD9BB3305470}" type="presParOf" srcId="{881D0744-3F1A-4664-BEDC-774297048AC4}" destId="{2B7410E9-B8D1-48FD-A473-DF11BE90EDE0}" srcOrd="0" destOrd="0" presId="urn:microsoft.com/office/officeart/2005/8/layout/chevron2"/>
    <dgm:cxn modelId="{7CA0184A-7A43-48F2-A58B-9255FD8137EE}" type="presParOf" srcId="{881D0744-3F1A-4664-BEDC-774297048AC4}" destId="{9B335129-0A2A-4E17-8AAE-1F7148136A6B}" srcOrd="1" destOrd="0" presId="urn:microsoft.com/office/officeart/2005/8/layout/chevron2"/>
    <dgm:cxn modelId="{F42F4D5B-4E17-45B1-B92C-B59314F28840}" type="presParOf" srcId="{DBA7F058-B39B-4CE5-AC91-423557589A1C}" destId="{4383C183-FDCA-4EFF-AE3C-1F291B316D5B}" srcOrd="3" destOrd="0" presId="urn:microsoft.com/office/officeart/2005/8/layout/chevron2"/>
    <dgm:cxn modelId="{024309A1-850A-46CE-82CA-944BBF6CDAD8}" type="presParOf" srcId="{DBA7F058-B39B-4CE5-AC91-423557589A1C}" destId="{13AD73A7-4227-4FC6-B372-E4A5C019C82F}" srcOrd="4" destOrd="0" presId="urn:microsoft.com/office/officeart/2005/8/layout/chevron2"/>
    <dgm:cxn modelId="{C2BCE03A-1ECA-474E-B043-21FD26B53E73}" type="presParOf" srcId="{13AD73A7-4227-4FC6-B372-E4A5C019C82F}" destId="{4C88C270-83E9-4AA2-90FE-F40CEAE30739}" srcOrd="0" destOrd="0" presId="urn:microsoft.com/office/officeart/2005/8/layout/chevron2"/>
    <dgm:cxn modelId="{F0855992-645D-4D4F-B0AE-5D778C56B9F4}" type="presParOf" srcId="{13AD73A7-4227-4FC6-B372-E4A5C019C82F}" destId="{BDCBF899-F250-4415-AE00-232C55AFA0E1}"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3A6584-5501-47B6-8D6D-D2C2178A6414}" type="datetimeFigureOut">
              <a:rPr lang="en-US" smtClean="0"/>
              <a:pPr/>
              <a:t>8/21/2013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CA48BB-CA24-4997-A6E9-D4E7A5908F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 </a:t>
            </a:r>
            <a:endParaRPr lang="en-US" dirty="0"/>
          </a:p>
        </p:txBody>
      </p:sp>
      <p:sp>
        <p:nvSpPr>
          <p:cNvPr id="4" name="Slide Number Placeholder 3"/>
          <p:cNvSpPr>
            <a:spLocks noGrp="1"/>
          </p:cNvSpPr>
          <p:nvPr>
            <p:ph type="sldNum" sz="quarter" idx="10"/>
          </p:nvPr>
        </p:nvSpPr>
        <p:spPr/>
        <p:txBody>
          <a:bodyPr/>
          <a:lstStyle/>
          <a:p>
            <a:fld id="{2DCA48BB-CA24-4997-A6E9-D4E7A5908F92}"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794C3B0-6B27-48A4-8219-153C8AA321FE}" type="datetime1">
              <a:rPr lang="en-US" smtClean="0"/>
              <a:pPr/>
              <a:t>8/21/2013</a:t>
            </a:fld>
            <a:endParaRPr lang="en-US"/>
          </a:p>
        </p:txBody>
      </p:sp>
      <p:sp>
        <p:nvSpPr>
          <p:cNvPr id="20" name="Footer Placeholder 19"/>
          <p:cNvSpPr>
            <a:spLocks noGrp="1"/>
          </p:cNvSpPr>
          <p:nvPr>
            <p:ph type="ftr" sz="quarter" idx="11"/>
          </p:nvPr>
        </p:nvSpPr>
        <p:spPr/>
        <p:txBody>
          <a:bodyPr/>
          <a:lstStyle>
            <a:extLst/>
          </a:lstStyle>
          <a:p>
            <a:r>
              <a:rPr lang="en-US" smtClean="0"/>
              <a:t>Prepared by Satvir Bansal</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5DDED8-DBD6-4962-BC14-0DD021446B91}"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r>
              <a:rPr lang="en-US" smtClean="0"/>
              <a:t>Prepared by Satvir Bansal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C5C97F9-3D61-43B3-B74B-CB02458233BE}"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r>
              <a:rPr lang="en-US" smtClean="0"/>
              <a:t>Prepared by Satvir Bansal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ED95D4-7D63-4EEC-97B5-4466BEB368AA}"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r>
              <a:rPr lang="en-US" smtClean="0"/>
              <a:t>Prepared by Satvir Bansal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81A1675-36D1-43FD-9483-13670A3C9205}"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r>
              <a:rPr lang="en-US" smtClean="0"/>
              <a:t>Prepared by Satvir Bansal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712562-E91B-4FE7-9ECA-A6287CBD8028}" type="datetime1">
              <a:rPr lang="en-US" smtClean="0"/>
              <a:pPr/>
              <a:t>8/21/2013</a:t>
            </a:fld>
            <a:endParaRPr lang="en-US"/>
          </a:p>
        </p:txBody>
      </p:sp>
      <p:sp>
        <p:nvSpPr>
          <p:cNvPr id="6" name="Footer Placeholder 5"/>
          <p:cNvSpPr>
            <a:spLocks noGrp="1"/>
          </p:cNvSpPr>
          <p:nvPr>
            <p:ph type="ftr" sz="quarter" idx="11"/>
          </p:nvPr>
        </p:nvSpPr>
        <p:spPr/>
        <p:txBody>
          <a:bodyPr/>
          <a:lstStyle>
            <a:extLst/>
          </a:lstStyle>
          <a:p>
            <a:r>
              <a:rPr lang="en-US" smtClean="0"/>
              <a:t>Prepared by Satvir Bansal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84640B-8598-4284-B3C9-0E4FD67D4A1A}" type="datetime1">
              <a:rPr lang="en-US" smtClean="0"/>
              <a:pPr/>
              <a:t>8/21/2013</a:t>
            </a:fld>
            <a:endParaRPr lang="en-US"/>
          </a:p>
        </p:txBody>
      </p:sp>
      <p:sp>
        <p:nvSpPr>
          <p:cNvPr id="8" name="Footer Placeholder 7"/>
          <p:cNvSpPr>
            <a:spLocks noGrp="1"/>
          </p:cNvSpPr>
          <p:nvPr>
            <p:ph type="ftr" sz="quarter" idx="11"/>
          </p:nvPr>
        </p:nvSpPr>
        <p:spPr/>
        <p:txBody>
          <a:bodyPr/>
          <a:lstStyle>
            <a:extLst/>
          </a:lstStyle>
          <a:p>
            <a:r>
              <a:rPr lang="en-US" smtClean="0"/>
              <a:t>Prepared by Satvir Bansal</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962A189-0964-4946-AA76-BD3E45E768DD}" type="datetime1">
              <a:rPr lang="en-US" smtClean="0"/>
              <a:pPr/>
              <a:t>8/21/2013</a:t>
            </a:fld>
            <a:endParaRPr lang="en-US"/>
          </a:p>
        </p:txBody>
      </p:sp>
      <p:sp>
        <p:nvSpPr>
          <p:cNvPr id="4" name="Footer Placeholder 3"/>
          <p:cNvSpPr>
            <a:spLocks noGrp="1"/>
          </p:cNvSpPr>
          <p:nvPr>
            <p:ph type="ftr" sz="quarter" idx="11"/>
          </p:nvPr>
        </p:nvSpPr>
        <p:spPr/>
        <p:txBody>
          <a:bodyPr/>
          <a:lstStyle>
            <a:extLst/>
          </a:lstStyle>
          <a:p>
            <a:r>
              <a:rPr lang="en-US" smtClean="0"/>
              <a:t>Prepared by Satvir Bansal</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5633377-2C89-48F7-AD7F-05F1A6CB8D2E}" type="datetime1">
              <a:rPr lang="en-US" smtClean="0"/>
              <a:pPr/>
              <a:t>8/21/2013</a:t>
            </a:fld>
            <a:endParaRPr lang="en-US"/>
          </a:p>
        </p:txBody>
      </p:sp>
      <p:sp>
        <p:nvSpPr>
          <p:cNvPr id="3" name="Footer Placeholder 2"/>
          <p:cNvSpPr>
            <a:spLocks noGrp="1"/>
          </p:cNvSpPr>
          <p:nvPr>
            <p:ph type="ftr" sz="quarter" idx="11"/>
          </p:nvPr>
        </p:nvSpPr>
        <p:spPr/>
        <p:txBody>
          <a:bodyPr/>
          <a:lstStyle>
            <a:extLst/>
          </a:lstStyle>
          <a:p>
            <a:r>
              <a:rPr lang="en-US" smtClean="0"/>
              <a:t>Prepared by Satvir Bansal</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3597EB-1D44-4CAF-A4C7-2BA2CA00CBC0}" type="datetime1">
              <a:rPr lang="en-US" smtClean="0"/>
              <a:pPr/>
              <a:t>8/21/2013</a:t>
            </a:fld>
            <a:endParaRPr lang="en-US"/>
          </a:p>
        </p:txBody>
      </p:sp>
      <p:sp>
        <p:nvSpPr>
          <p:cNvPr id="6" name="Footer Placeholder 5"/>
          <p:cNvSpPr>
            <a:spLocks noGrp="1"/>
          </p:cNvSpPr>
          <p:nvPr>
            <p:ph type="ftr" sz="quarter" idx="11"/>
          </p:nvPr>
        </p:nvSpPr>
        <p:spPr/>
        <p:txBody>
          <a:bodyPr/>
          <a:lstStyle>
            <a:extLst/>
          </a:lstStyle>
          <a:p>
            <a:r>
              <a:rPr lang="en-US" smtClean="0"/>
              <a:t>Prepared by Satvir Bansal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076B897-BC2F-4F5A-A956-F7AF8F93B445}" type="datetime1">
              <a:rPr lang="en-US" smtClean="0"/>
              <a:pPr/>
              <a:t>8/21/2013</a:t>
            </a:fld>
            <a:endParaRPr lang="en-US"/>
          </a:p>
        </p:txBody>
      </p:sp>
      <p:sp>
        <p:nvSpPr>
          <p:cNvPr id="6" name="Footer Placeholder 5"/>
          <p:cNvSpPr>
            <a:spLocks noGrp="1"/>
          </p:cNvSpPr>
          <p:nvPr>
            <p:ph type="ftr" sz="quarter" idx="11"/>
          </p:nvPr>
        </p:nvSpPr>
        <p:spPr/>
        <p:txBody>
          <a:bodyPr/>
          <a:lstStyle>
            <a:extLst/>
          </a:lstStyle>
          <a:p>
            <a:r>
              <a:rPr lang="en-US" smtClean="0"/>
              <a:t>Prepared by Satvir Bansal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9090234-679F-42CA-8A52-A47F040B9C8C}" type="datetime1">
              <a:rPr lang="en-US" smtClean="0"/>
              <a:pPr/>
              <a:t>8/21/2013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Prepared by Satvir Bansal</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ctrTitle"/>
          </p:nvPr>
        </p:nvSpPr>
        <p:spPr>
          <a:xfrm>
            <a:off x="1432560" y="228600"/>
            <a:ext cx="7406640" cy="1371600"/>
          </a:xfrm>
        </p:spPr>
        <p:txBody>
          <a:bodyPr>
            <a:normAutofit/>
            <a:scene3d>
              <a:camera prst="orthographicFront"/>
              <a:lightRig rig="threePt" dir="t"/>
            </a:scene3d>
            <a:sp3d extrusionH="57150">
              <a:bevelT w="38100" h="38100" prst="relaxedInset"/>
            </a:sp3d>
          </a:bodyPr>
          <a:lstStyle/>
          <a:p>
            <a:pPr algn="ctr"/>
            <a:r>
              <a:rPr lang="en-US" sz="6000" spc="300" dirty="0" smtClean="0">
                <a:effectLst>
                  <a:reflection blurRad="6350" stA="60000" endA="900" endPos="58000" dir="5400000" sy="-100000" algn="bl" rotWithShape="0"/>
                </a:effectLst>
                <a:latin typeface="Algerian" pitchFamily="82" charset="0"/>
              </a:rPr>
              <a:t>Form 3CD</a:t>
            </a:r>
            <a:endParaRPr lang="en-US" sz="6000" spc="300" dirty="0">
              <a:effectLst>
                <a:reflection blurRad="6350" stA="60000" endA="900" endPos="58000" dir="5400000" sy="-100000" algn="bl" rotWithShape="0"/>
              </a:effectLst>
              <a:latin typeface="Algerian" pitchFamily="82" charset="0"/>
            </a:endParaRPr>
          </a:p>
        </p:txBody>
      </p:sp>
      <p:sp>
        <p:nvSpPr>
          <p:cNvPr id="17" name="Subtitle 16"/>
          <p:cNvSpPr>
            <a:spLocks noGrp="1"/>
          </p:cNvSpPr>
          <p:nvPr>
            <p:ph type="subTitle" idx="1"/>
          </p:nvPr>
        </p:nvSpPr>
        <p:spPr>
          <a:xfrm>
            <a:off x="1432560" y="1600200"/>
            <a:ext cx="7406640" cy="4953000"/>
          </a:xfrm>
        </p:spPr>
        <p:txBody>
          <a:bodyPr>
            <a:normAutofit/>
            <a:scene3d>
              <a:camera prst="perspectiveLeft"/>
              <a:lightRig rig="threePt" dir="t"/>
            </a:scene3d>
          </a:bodyPr>
          <a:lstStyle/>
          <a:p>
            <a:endParaRPr lang="en-US" dirty="0" smtClean="0"/>
          </a:p>
          <a:p>
            <a:pPr algn="ctr"/>
            <a:r>
              <a:rPr lang="en-US" sz="3200" b="1" dirty="0" smtClean="0"/>
              <a:t>  </a:t>
            </a:r>
            <a:r>
              <a:rPr lang="en-US" sz="3200" b="1" spc="600" dirty="0" smtClean="0">
                <a:latin typeface="Agency FB" pitchFamily="34" charset="0"/>
              </a:rPr>
              <a:t>SPECIFIC CLAUSE ANALYSIS</a:t>
            </a:r>
          </a:p>
        </p:txBody>
      </p:sp>
      <p:pic>
        <p:nvPicPr>
          <p:cNvPr id="5" name="Picture 1" descr="C:\Users\Brijesh\Desktop\ANALYSIS OF FS\Images\Detective 2.gif"/>
          <p:cNvPicPr>
            <a:picLocks noChangeAspect="1" noChangeArrowheads="1"/>
          </p:cNvPicPr>
          <p:nvPr/>
        </p:nvPicPr>
        <p:blipFill>
          <a:blip r:embed="rId2"/>
          <a:srcRect/>
          <a:stretch>
            <a:fillRect/>
          </a:stretch>
        </p:blipFill>
        <p:spPr bwMode="auto">
          <a:xfrm>
            <a:off x="3048000" y="2743200"/>
            <a:ext cx="4086245" cy="3148228"/>
          </a:xfrm>
          <a:prstGeom prst="rect">
            <a:avLst/>
          </a:prstGeom>
          <a:noFill/>
          <a:effectLst>
            <a:softEdge rad="317500"/>
          </a:effectLst>
        </p:spPr>
      </p:pic>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12</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dirty="0" smtClean="0"/>
              <a:t> </a:t>
            </a:r>
            <a:r>
              <a:rPr lang="en-US" dirty="0" smtClean="0">
                <a:latin typeface="Agency FB" pitchFamily="34" charset="0"/>
              </a:rPr>
              <a:t>Clause 12(a)</a:t>
            </a:r>
          </a:p>
          <a:p>
            <a:pPr>
              <a:buNone/>
            </a:pPr>
            <a:r>
              <a:rPr lang="en-US" sz="2400" dirty="0" smtClean="0">
                <a:latin typeface="Agency FB" pitchFamily="34" charset="0"/>
              </a:rPr>
              <a:t>   </a:t>
            </a:r>
            <a:r>
              <a:rPr lang="en-US" sz="2400" spc="300" dirty="0" smtClean="0">
                <a:latin typeface="Agency FB" pitchFamily="34" charset="0"/>
              </a:rPr>
              <a:t>“Method of valuation of closing stock employed in the            previous year.”</a:t>
            </a:r>
          </a:p>
          <a:p>
            <a:pPr>
              <a:buNone/>
            </a:pPr>
            <a:endParaRPr lang="en-US" sz="1000" b="1" u="sng" dirty="0" smtClean="0">
              <a:latin typeface="Agency FB" pitchFamily="34" charset="0"/>
            </a:endParaRPr>
          </a:p>
          <a:p>
            <a:pPr>
              <a:buNone/>
            </a:pPr>
            <a:r>
              <a:rPr lang="en-US" sz="2400" b="1" u="sng" dirty="0" smtClean="0">
                <a:latin typeface="Agency FB" pitchFamily="34" charset="0"/>
              </a:rPr>
              <a:t>Points to be kept in mind:</a:t>
            </a:r>
          </a:p>
          <a:p>
            <a:pPr marL="539496" indent="-457200" algn="just">
              <a:buFont typeface="+mj-lt"/>
              <a:buAutoNum type="arabicPeriod"/>
            </a:pPr>
            <a:r>
              <a:rPr lang="en-US" sz="2000" b="1" dirty="0" smtClean="0">
                <a:latin typeface="Agency FB" pitchFamily="34" charset="0"/>
              </a:rPr>
              <a:t>Valuation of inventory has a direct effect on the profit or losses.</a:t>
            </a:r>
          </a:p>
          <a:p>
            <a:pPr marL="539496" indent="-457200" algn="just">
              <a:buFont typeface="+mj-lt"/>
              <a:buAutoNum type="arabicPeriod"/>
            </a:pPr>
            <a:r>
              <a:rPr lang="en-US" sz="2000" b="1" dirty="0" smtClean="0">
                <a:latin typeface="Agency FB" pitchFamily="34" charset="0"/>
              </a:rPr>
              <a:t>Appropriateness of valuation method used is to be determined on the basis of AS- 2 “ Valuation of Inventories”, which is inventories are to be valued at Cost or NRV whichever is lower. If not , then qualify the opinion as to true and fairness in Form. 3CB.</a:t>
            </a:r>
          </a:p>
          <a:p>
            <a:pPr marL="539496" indent="-457200" algn="just">
              <a:buFont typeface="+mj-lt"/>
              <a:buAutoNum type="arabicPeriod"/>
            </a:pPr>
            <a:r>
              <a:rPr lang="en-US" sz="2000" b="1" dirty="0" smtClean="0">
                <a:latin typeface="Agency FB" pitchFamily="34" charset="0"/>
              </a:rPr>
              <a:t>Cost should be calculated as per FIFO, Weighted average or Absorption costing and should include all the costs incurred to bring the inventories to their present location and conversion. Direct cost method is not permitted.</a:t>
            </a:r>
          </a:p>
          <a:p>
            <a:pPr marL="539496" indent="-457200" algn="just">
              <a:buFont typeface="+mj-lt"/>
              <a:buAutoNum type="arabicPeriod"/>
            </a:pPr>
            <a:r>
              <a:rPr lang="en-US" sz="2000" b="1" dirty="0" smtClean="0">
                <a:latin typeface="Agency FB" pitchFamily="34" charset="0"/>
              </a:rPr>
              <a:t>Change in valuation and valuation method used for each item of stock is to be reported under “ Notes to Account”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12</a:t>
            </a:r>
            <a:endParaRPr lang="en-US" dirty="0"/>
          </a:p>
        </p:txBody>
      </p:sp>
      <p:sp>
        <p:nvSpPr>
          <p:cNvPr id="3" name="Content Placeholder 2"/>
          <p:cNvSpPr>
            <a:spLocks noGrp="1"/>
          </p:cNvSpPr>
          <p:nvPr>
            <p:ph idx="1"/>
          </p:nvPr>
        </p:nvSpPr>
        <p:spPr>
          <a:xfrm>
            <a:off x="1435608" y="1447800"/>
            <a:ext cx="7498080" cy="5410200"/>
          </a:xfrm>
        </p:spPr>
        <p:txBody>
          <a:bodyPr>
            <a:normAutofit fontScale="92500" lnSpcReduction="10000"/>
          </a:bodyPr>
          <a:lstStyle/>
          <a:p>
            <a:pPr>
              <a:buFont typeface="Wingdings" pitchFamily="2" charset="2"/>
              <a:buChar char="ü"/>
            </a:pPr>
            <a:r>
              <a:rPr lang="en-US" dirty="0" smtClean="0">
                <a:latin typeface="Agency FB" pitchFamily="34" charset="0"/>
              </a:rPr>
              <a:t>Clause 12(b)</a:t>
            </a:r>
          </a:p>
          <a:p>
            <a:pPr algn="just">
              <a:buNone/>
            </a:pPr>
            <a:r>
              <a:rPr lang="en-US" sz="2400" spc="300" dirty="0" smtClean="0">
                <a:latin typeface="Agency FB" pitchFamily="34" charset="0"/>
              </a:rPr>
              <a:t>  “Details of deviation, if any, from the method of valuation prescribed under Section 145A, and the effect thereof on the profit or loss”</a:t>
            </a:r>
          </a:p>
          <a:p>
            <a:pPr algn="just">
              <a:buNone/>
            </a:pPr>
            <a:r>
              <a:rPr lang="en-US" sz="2400" b="1" u="sng" dirty="0" smtClean="0">
                <a:latin typeface="Agency FB" pitchFamily="34" charset="0"/>
              </a:rPr>
              <a:t>Points to be kept in mind:</a:t>
            </a:r>
          </a:p>
          <a:p>
            <a:pPr marL="596646" indent="-514350" algn="just">
              <a:buFont typeface="+mj-lt"/>
              <a:buAutoNum type="arabicPeriod"/>
            </a:pPr>
            <a:r>
              <a:rPr lang="en-US" sz="2000" b="1" dirty="0" smtClean="0">
                <a:latin typeface="Agency FB" pitchFamily="34" charset="0"/>
              </a:rPr>
              <a:t>As per section 145A, Inclusive method of accounting for recording sales, purchase and inventory is to be followed , which means that all taxes or cess (excise and vat)  actually paid or incurred by the assessee to bring the goods to its present place and condition are to be included in the figure of sales or purchase.</a:t>
            </a:r>
          </a:p>
          <a:p>
            <a:pPr marL="596646" indent="-514350" algn="just">
              <a:buFont typeface="+mj-lt"/>
              <a:buAutoNum type="arabicPeriod"/>
            </a:pPr>
            <a:r>
              <a:rPr lang="en-US" sz="2000" b="1" dirty="0" smtClean="0">
                <a:latin typeface="Agency FB" pitchFamily="34" charset="0"/>
              </a:rPr>
              <a:t>But if inclusive method is used then it will violate AS-2 “Valuation of Inventories”.</a:t>
            </a:r>
          </a:p>
          <a:p>
            <a:pPr marL="596646" indent="-514350" algn="just">
              <a:buFont typeface="+mj-lt"/>
              <a:buAutoNum type="arabicPeriod"/>
            </a:pPr>
            <a:r>
              <a:rPr lang="en-US" sz="2000" b="1" dirty="0" smtClean="0">
                <a:latin typeface="Agency FB" pitchFamily="34" charset="0"/>
              </a:rPr>
              <a:t>Even if inclusive or exclusive method is used the effect on accounts will generally remain NIL.A reconciliation in respect to this is to be attached with it. Merely giving a note is not enough.</a:t>
            </a:r>
          </a:p>
          <a:p>
            <a:pPr marL="596646" indent="-514350" algn="just">
              <a:buFont typeface="+mj-lt"/>
              <a:buAutoNum type="arabicPeriod"/>
            </a:pPr>
            <a:r>
              <a:rPr lang="en-US" sz="2000" b="1" dirty="0" smtClean="0">
                <a:latin typeface="Agency FB" pitchFamily="34" charset="0"/>
              </a:rPr>
              <a:t>Cross check the amount of Cenvat credit in respect of excise duty excluded from purchase with data furnished in clause 22(a).</a:t>
            </a:r>
          </a:p>
          <a:p>
            <a:pPr marL="596646" indent="-514350" algn="just">
              <a:buFont typeface="+mj-lt"/>
              <a:buAutoNum type="arabicPeriod"/>
            </a:pPr>
            <a:endParaRPr lang="en-US" sz="2000" dirty="0" smtClean="0">
              <a:latin typeface="Agency FB" pitchFamily="34" charset="0"/>
            </a:endParaRPr>
          </a:p>
          <a:p>
            <a:pPr marL="596646" indent="-514350" algn="just">
              <a:buFont typeface="+mj-lt"/>
              <a:buAutoNum type="arabicPeriod"/>
            </a:pPr>
            <a:endParaRPr lang="en-US" sz="2000" dirty="0" smtClean="0">
              <a:latin typeface="Agency FB" pitchFamily="34" charset="0"/>
            </a:endParaRPr>
          </a:p>
          <a:p>
            <a:pPr marL="596646" indent="-514350" algn="just">
              <a:buFont typeface="+mj-lt"/>
              <a:buAutoNum type="arabicPeriod"/>
            </a:pPr>
            <a:endParaRPr lang="en-US" sz="2000" dirty="0" smtClean="0">
              <a:latin typeface="Agency FB" pitchFamily="34" charset="0"/>
            </a:endParaRPr>
          </a:p>
          <a:p>
            <a:pPr marL="596646" indent="-514350" algn="just">
              <a:buFont typeface="+mj-lt"/>
              <a:buAutoNum type="arabicPeriod"/>
            </a:pPr>
            <a:endParaRPr lang="en-US" sz="20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13</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2" pitchFamily="18" charset="2"/>
              <a:buChar char=""/>
            </a:pPr>
            <a:r>
              <a:rPr lang="en-US" dirty="0" smtClean="0">
                <a:latin typeface="Agency FB" pitchFamily="34" charset="0"/>
              </a:rPr>
              <a:t>Clause 13	</a:t>
            </a:r>
          </a:p>
          <a:p>
            <a:pPr>
              <a:buNone/>
            </a:pPr>
            <a:r>
              <a:rPr lang="en-US" sz="2400" b="1" spc="300" dirty="0" smtClean="0">
                <a:latin typeface="Agency FB" pitchFamily="34" charset="0"/>
              </a:rPr>
              <a:t>  “</a:t>
            </a:r>
            <a:r>
              <a:rPr lang="en-US" sz="2400" spc="300" dirty="0" smtClean="0">
                <a:latin typeface="Agency FB" pitchFamily="34" charset="0"/>
              </a:rPr>
              <a:t>Amounts</a:t>
            </a:r>
            <a:r>
              <a:rPr lang="en-US" b="1" dirty="0" smtClean="0"/>
              <a:t> </a:t>
            </a:r>
            <a:r>
              <a:rPr lang="en-US" sz="2400" spc="300" dirty="0" smtClean="0">
                <a:latin typeface="Agency FB" pitchFamily="34" charset="0"/>
              </a:rPr>
              <a:t>not credited to the profit and loss account, being”</a:t>
            </a:r>
          </a:p>
          <a:p>
            <a:pPr>
              <a:buFont typeface="Wingdings" pitchFamily="2" charset="2"/>
              <a:buChar char="ü"/>
            </a:pPr>
            <a:r>
              <a:rPr lang="en-US" sz="3000" spc="300" dirty="0" smtClean="0">
                <a:latin typeface="Agency FB" pitchFamily="34" charset="0"/>
              </a:rPr>
              <a:t>Clause 13(a) </a:t>
            </a:r>
          </a:p>
          <a:p>
            <a:pPr>
              <a:buNone/>
            </a:pPr>
            <a:r>
              <a:rPr lang="en-US" dirty="0" smtClean="0">
                <a:latin typeface="Agency FB" pitchFamily="34" charset="0"/>
              </a:rPr>
              <a:t>    </a:t>
            </a:r>
            <a:r>
              <a:rPr lang="en-US" sz="2400" spc="300" dirty="0" smtClean="0">
                <a:latin typeface="Agency FB" pitchFamily="34" charset="0"/>
              </a:rPr>
              <a:t>“the items falling within the scope of Section 28”</a:t>
            </a:r>
            <a:endParaRPr lang="en-US" sz="1800" spc="300" dirty="0" smtClean="0">
              <a:latin typeface="Agency FB" pitchFamily="34" charset="0"/>
            </a:endParaRPr>
          </a:p>
          <a:p>
            <a:pPr>
              <a:buNone/>
            </a:pPr>
            <a:r>
              <a:rPr lang="en-US" sz="2400" b="1" u="sng" dirty="0" smtClean="0">
                <a:latin typeface="Agency FB" pitchFamily="34" charset="0"/>
              </a:rPr>
              <a:t>Points to be kept in mind:</a:t>
            </a:r>
            <a:endParaRPr lang="en-US" sz="1800" b="1" u="sng" dirty="0" smtClean="0">
              <a:latin typeface="Agency FB" pitchFamily="34" charset="0"/>
            </a:endParaRPr>
          </a:p>
          <a:p>
            <a:pPr marL="539496" indent="-457200" algn="just">
              <a:buAutoNum type="arabicPeriod"/>
            </a:pPr>
            <a:r>
              <a:rPr lang="en-US" sz="2000" b="1" dirty="0" smtClean="0">
                <a:latin typeface="Agency FB" pitchFamily="34" charset="0"/>
              </a:rPr>
              <a:t>Section 28 is to be referred for this purpose which is the main charging section for “Profits and gains from business or profession”</a:t>
            </a:r>
          </a:p>
          <a:p>
            <a:pPr marL="539496" indent="-457200" algn="just">
              <a:buAutoNum type="arabicPeriod"/>
            </a:pPr>
            <a:r>
              <a:rPr lang="en-US" sz="2000" b="1" dirty="0" smtClean="0">
                <a:latin typeface="Agency FB" pitchFamily="34" charset="0"/>
              </a:rPr>
              <a:t>Check the capital account of the assessee to ascertain if any receipt has been directly credited to capital account.</a:t>
            </a:r>
          </a:p>
          <a:p>
            <a:pPr marL="539496" indent="-457200" algn="just">
              <a:buAutoNum type="arabicPeriod"/>
            </a:pPr>
            <a:r>
              <a:rPr lang="en-US" sz="2000" b="1" dirty="0" smtClean="0">
                <a:latin typeface="Agency FB" pitchFamily="34" charset="0"/>
              </a:rPr>
              <a:t>Examine bank statements and cash books.</a:t>
            </a:r>
          </a:p>
          <a:p>
            <a:pPr marL="539496" indent="-457200" algn="just">
              <a:buAutoNum type="arabicPeriod"/>
            </a:pPr>
            <a:r>
              <a:rPr lang="en-US" sz="2000" b="1" dirty="0" smtClean="0">
                <a:latin typeface="Agency FB" pitchFamily="34" charset="0"/>
              </a:rPr>
              <a:t>Ensure that AS- 9 for revenue recognition which excludes has been followed.</a:t>
            </a:r>
          </a:p>
          <a:p>
            <a:pPr marL="539496" indent="-457200" algn="just">
              <a:buAutoNum type="arabicPeriod"/>
            </a:pPr>
            <a:endParaRPr lang="en-US" sz="2000" b="1" dirty="0" smtClean="0">
              <a:latin typeface="Agency FB" pitchFamily="34" charset="0"/>
            </a:endParaRPr>
          </a:p>
          <a:p>
            <a:pPr marL="539496" indent="-457200">
              <a:buAutoNum type="arabicPeriod"/>
            </a:pPr>
            <a:endParaRPr lang="en-US" sz="2400" dirty="0" smtClean="0">
              <a:latin typeface="Agency FB" pitchFamily="34" charset="0"/>
            </a:endParaRPr>
          </a:p>
          <a:p>
            <a:pPr>
              <a:buNone/>
            </a:pPr>
            <a:endParaRPr lang="en-US" sz="500" b="1" dirty="0" smtClean="0">
              <a:latin typeface="Agency FB" pitchFamily="34" charset="0"/>
            </a:endParaRPr>
          </a:p>
          <a:p>
            <a:pPr marL="539496" indent="-457200" algn="just">
              <a:buAutoNum type="arabicPeriod" startAt="4"/>
            </a:pPr>
            <a:endParaRPr lang="en-US" sz="2000" b="1" dirty="0" smtClean="0">
              <a:latin typeface="Agency FB" pitchFamily="34" charset="0"/>
            </a:endParaRPr>
          </a:p>
          <a:p>
            <a:pPr>
              <a:buNone/>
            </a:pPr>
            <a:endParaRPr lang="en-US" sz="2000" dirty="0" smtClean="0">
              <a:latin typeface="Agency FB" pitchFamily="34" charset="0"/>
            </a:endParaRPr>
          </a:p>
          <a:p>
            <a:pPr>
              <a:buNone/>
            </a:pP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13</a:t>
            </a:r>
            <a:endParaRPr lang="en-US" dirty="0"/>
          </a:p>
        </p:txBody>
      </p:sp>
      <p:sp>
        <p:nvSpPr>
          <p:cNvPr id="3" name="Content Placeholder 2"/>
          <p:cNvSpPr>
            <a:spLocks noGrp="1"/>
          </p:cNvSpPr>
          <p:nvPr>
            <p:ph idx="1"/>
          </p:nvPr>
        </p:nvSpPr>
        <p:spPr>
          <a:xfrm>
            <a:off x="1447800" y="1524000"/>
            <a:ext cx="7498080" cy="5715000"/>
          </a:xfrm>
        </p:spPr>
        <p:txBody>
          <a:bodyPr>
            <a:normAutofit fontScale="85000" lnSpcReduction="10000"/>
          </a:bodyPr>
          <a:lstStyle/>
          <a:p>
            <a:pPr>
              <a:buFont typeface="Wingdings 2" pitchFamily="18" charset="2"/>
              <a:buChar char=""/>
            </a:pPr>
            <a:r>
              <a:rPr lang="en-US" dirty="0" smtClean="0">
                <a:latin typeface="Agency FB" pitchFamily="34" charset="0"/>
              </a:rPr>
              <a:t>Clause 13(b)</a:t>
            </a:r>
          </a:p>
          <a:p>
            <a:pPr algn="just">
              <a:buNone/>
            </a:pPr>
            <a:r>
              <a:rPr lang="en-US" sz="2000" spc="300" dirty="0" smtClean="0">
                <a:latin typeface="Agency FB" pitchFamily="34" charset="0"/>
              </a:rPr>
              <a:t>   “the pro forma credits, drawbacks, refund of duty of customs or excise or service tax, or refund of sales tax or value added tax , where such credits, drawbacks or refunds are admitted as due by the authorities concerned;”</a:t>
            </a:r>
          </a:p>
          <a:p>
            <a:pPr algn="just">
              <a:buNone/>
            </a:pPr>
            <a:endParaRPr lang="en-US" sz="600" spc="300" dirty="0" smtClean="0">
              <a:latin typeface="Agency FB" pitchFamily="34" charset="0"/>
            </a:endParaRPr>
          </a:p>
          <a:p>
            <a:pPr algn="just">
              <a:buNone/>
            </a:pPr>
            <a:r>
              <a:rPr lang="en-US" sz="2000" b="1" u="sng" dirty="0" smtClean="0">
                <a:latin typeface="Agency FB" pitchFamily="34" charset="0"/>
              </a:rPr>
              <a:t>Points to be kept in mind:</a:t>
            </a:r>
          </a:p>
          <a:p>
            <a:pPr algn="just">
              <a:buNone/>
            </a:pPr>
            <a:endParaRPr lang="en-US" sz="600" b="1" u="sng" dirty="0" smtClean="0">
              <a:latin typeface="Agency FB" pitchFamily="34" charset="0"/>
            </a:endParaRPr>
          </a:p>
          <a:p>
            <a:pPr marL="539496" indent="-457200" algn="just">
              <a:buAutoNum type="arabicPeriod"/>
            </a:pPr>
            <a:r>
              <a:rPr lang="en-US" sz="1900" dirty="0" smtClean="0"/>
              <a:t>(</a:t>
            </a:r>
            <a:r>
              <a:rPr lang="en-US" sz="1900" b="1" dirty="0" smtClean="0"/>
              <a:t>a) Proforma credits </a:t>
            </a:r>
          </a:p>
          <a:p>
            <a:pPr marL="539496" indent="-457200" algn="just">
              <a:buAutoNum type="arabicPeriod"/>
            </a:pPr>
            <a:r>
              <a:rPr lang="en-US" sz="1900" b="1" dirty="0" smtClean="0"/>
              <a:t>(b) Drawback  </a:t>
            </a:r>
          </a:p>
          <a:p>
            <a:pPr marL="539496" indent="-457200" algn="just">
              <a:buAutoNum type="arabicPeriod"/>
            </a:pPr>
            <a:r>
              <a:rPr lang="en-US" sz="1900" b="1" dirty="0" smtClean="0"/>
              <a:t>(c) Refund of duty of custom  </a:t>
            </a:r>
          </a:p>
          <a:p>
            <a:pPr marL="539496" indent="-457200" algn="just">
              <a:buAutoNum type="arabicPeriod"/>
            </a:pPr>
            <a:r>
              <a:rPr lang="en-US" sz="1900" b="1" dirty="0" smtClean="0"/>
              <a:t>(d) Refund of excise duty  </a:t>
            </a:r>
          </a:p>
          <a:p>
            <a:pPr marL="539496" indent="-457200" algn="just">
              <a:buAutoNum type="arabicPeriod"/>
            </a:pPr>
            <a:r>
              <a:rPr lang="en-US" sz="1900" b="1" dirty="0" smtClean="0"/>
              <a:t>(e) Refund of sales tax </a:t>
            </a:r>
          </a:p>
          <a:p>
            <a:pPr marL="539496" indent="-457200" algn="just">
              <a:buAutoNum type="arabicPeriod"/>
            </a:pPr>
            <a:r>
              <a:rPr lang="en-US" sz="1900" b="1" dirty="0" smtClean="0"/>
              <a:t>(f) Refund of Vat</a:t>
            </a:r>
          </a:p>
          <a:p>
            <a:pPr marL="539496" indent="-457200" algn="just">
              <a:buAutoNum type="arabicPeriod"/>
            </a:pPr>
            <a:r>
              <a:rPr lang="en-US" sz="1900" b="1" dirty="0" smtClean="0"/>
              <a:t>(g) Refund of Service tax</a:t>
            </a:r>
          </a:p>
          <a:p>
            <a:pPr marL="539496" indent="-457200" algn="just">
              <a:buAutoNum type="arabicPeriod"/>
            </a:pPr>
            <a:r>
              <a:rPr lang="en-US" sz="1900" b="1" dirty="0" smtClean="0"/>
              <a:t>If refund amount is netted off against expenditure instead of being credited to profit and loss account it should be disclosed here.</a:t>
            </a:r>
          </a:p>
          <a:p>
            <a:pPr marL="539496" indent="-457200" algn="just">
              <a:buAutoNum type="arabicPeriod"/>
            </a:pPr>
            <a:endParaRPr lang="en-US" sz="2000" dirty="0" smtClean="0">
              <a:latin typeface="Agency FB" pitchFamily="34" charset="0"/>
            </a:endParaRPr>
          </a:p>
          <a:p>
            <a:pPr algn="just">
              <a:buNone/>
            </a:pPr>
            <a:endParaRPr lang="en-US" sz="2000" spc="300" dirty="0" smtClean="0">
              <a:latin typeface="Agency FB" pitchFamily="34" charset="0"/>
            </a:endParaRPr>
          </a:p>
          <a:p>
            <a:pPr algn="just">
              <a:buNone/>
            </a:pPr>
            <a:r>
              <a:rPr lang="en-US" sz="2000" spc="300" dirty="0" smtClean="0">
                <a:latin typeface="Agency FB" pitchFamily="34" charset="0"/>
              </a:rPr>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13</a:t>
            </a:r>
            <a:endParaRPr lang="en-US" dirty="0"/>
          </a:p>
        </p:txBody>
      </p:sp>
      <p:sp>
        <p:nvSpPr>
          <p:cNvPr id="3" name="Content Placeholder 2"/>
          <p:cNvSpPr>
            <a:spLocks noGrp="1"/>
          </p:cNvSpPr>
          <p:nvPr>
            <p:ph idx="1"/>
          </p:nvPr>
        </p:nvSpPr>
        <p:spPr>
          <a:xfrm>
            <a:off x="1435608" y="1447800"/>
            <a:ext cx="7498080" cy="5181600"/>
          </a:xfrm>
        </p:spPr>
        <p:txBody>
          <a:bodyPr>
            <a:normAutofit/>
          </a:bodyPr>
          <a:lstStyle/>
          <a:p>
            <a:pPr>
              <a:buFont typeface="Wingdings" pitchFamily="2" charset="2"/>
              <a:buChar char="ü"/>
            </a:pPr>
            <a:r>
              <a:rPr lang="en-US" sz="2600" dirty="0" smtClean="0">
                <a:latin typeface="Agency FB" pitchFamily="34" charset="0"/>
              </a:rPr>
              <a:t>Clause 13(d)</a:t>
            </a:r>
          </a:p>
          <a:p>
            <a:pPr marL="539496" indent="-457200">
              <a:buNone/>
            </a:pPr>
            <a:r>
              <a:rPr lang="en-US" sz="2400" spc="300" dirty="0" smtClean="0">
                <a:latin typeface="Agency FB" pitchFamily="34" charset="0"/>
              </a:rPr>
              <a:t>   </a:t>
            </a:r>
            <a:r>
              <a:rPr lang="en-US" sz="2000" spc="300" dirty="0" smtClean="0">
                <a:latin typeface="Agency FB" pitchFamily="34" charset="0"/>
              </a:rPr>
              <a:t>“any other item of income”</a:t>
            </a:r>
          </a:p>
          <a:p>
            <a:pPr marL="539496" indent="-457200">
              <a:buNone/>
            </a:pPr>
            <a:r>
              <a:rPr lang="en-US" sz="2000" b="1" u="sng" dirty="0" smtClean="0">
                <a:latin typeface="Agency FB" pitchFamily="34" charset="0"/>
              </a:rPr>
              <a:t>Points to be kept in mind:</a:t>
            </a:r>
          </a:p>
          <a:p>
            <a:pPr marL="539496" indent="-457200" algn="just">
              <a:buAutoNum type="arabicPeriod"/>
            </a:pPr>
            <a:r>
              <a:rPr lang="en-US" sz="2000" b="1" dirty="0" smtClean="0">
                <a:latin typeface="Agency FB" pitchFamily="34" charset="0"/>
              </a:rPr>
              <a:t>Income other section 28 would be covered here, for </a:t>
            </a:r>
            <a:r>
              <a:rPr lang="en-US" sz="2000" b="1" dirty="0" err="1" smtClean="0">
                <a:latin typeface="Agency FB" pitchFamily="34" charset="0"/>
              </a:rPr>
              <a:t>eg</a:t>
            </a:r>
            <a:r>
              <a:rPr lang="en-US" sz="2000" b="1" dirty="0" smtClean="0">
                <a:latin typeface="Agency FB" pitchFamily="34" charset="0"/>
              </a:rPr>
              <a:t>. If violation of section 40A(3) has been made then such amount would be treated as income and reflected here.</a:t>
            </a:r>
          </a:p>
          <a:p>
            <a:pPr marL="539496" indent="-457200">
              <a:buFont typeface="Wingdings" pitchFamily="2" charset="2"/>
              <a:buChar char="ü"/>
            </a:pPr>
            <a:r>
              <a:rPr lang="en-US" sz="2600" dirty="0" smtClean="0">
                <a:latin typeface="Agency FB" pitchFamily="34" charset="0"/>
              </a:rPr>
              <a:t>Clause 13(e)</a:t>
            </a:r>
          </a:p>
          <a:p>
            <a:pPr marL="539496" indent="-457200">
              <a:buNone/>
            </a:pPr>
            <a:r>
              <a:rPr lang="en-US" sz="2000" spc="300" dirty="0" smtClean="0">
                <a:latin typeface="Agency FB" pitchFamily="34" charset="0"/>
              </a:rPr>
              <a:t>    “capital receipt, if any”</a:t>
            </a:r>
          </a:p>
          <a:p>
            <a:pPr marL="539496" indent="-457200">
              <a:buNone/>
            </a:pPr>
            <a:r>
              <a:rPr lang="en-US" sz="2000" b="1" u="sng" dirty="0" smtClean="0">
                <a:latin typeface="Agency FB" pitchFamily="34" charset="0"/>
              </a:rPr>
              <a:t>Points to be kept in mind:</a:t>
            </a:r>
          </a:p>
          <a:p>
            <a:pPr marL="539496" indent="-457200" algn="just">
              <a:buAutoNum type="arabicPeriod"/>
            </a:pPr>
            <a:r>
              <a:rPr lang="en-US" sz="2000" b="1" dirty="0" smtClean="0">
                <a:latin typeface="Agency FB" pitchFamily="34" charset="0"/>
              </a:rPr>
              <a:t>The purpose of this clause is to enable the ITD to scrutinize the receipts and not all capital receipts are liable to income tax , like capital receipt on sale of an asset is to be reported here . Section 37 should be referred for distinguishing between capital and revenue receipt.</a:t>
            </a:r>
          </a:p>
          <a:p>
            <a:pPr marL="539496" indent="-457200">
              <a:buNone/>
            </a:pPr>
            <a:endParaRPr lang="en-US" sz="2000" dirty="0" smtClean="0">
              <a:latin typeface="Agency FB" pitchFamily="34" charset="0"/>
            </a:endParaRPr>
          </a:p>
          <a:p>
            <a:pPr marL="539496" indent="-457200">
              <a:buNone/>
            </a:pPr>
            <a:endParaRPr lang="en-US" spc="300" dirty="0" smtClean="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14</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ü"/>
            </a:pPr>
            <a:r>
              <a:rPr lang="en-US" sz="4600" dirty="0" smtClean="0">
                <a:latin typeface="Agency FB" pitchFamily="34" charset="0"/>
              </a:rPr>
              <a:t>Clause 14</a:t>
            </a:r>
          </a:p>
          <a:p>
            <a:pPr algn="just">
              <a:buNone/>
            </a:pPr>
            <a:r>
              <a:rPr lang="en-US" sz="2000" spc="300" dirty="0" smtClean="0">
                <a:latin typeface="Agency FB" pitchFamily="34" charset="0"/>
              </a:rPr>
              <a:t>  </a:t>
            </a:r>
            <a:r>
              <a:rPr lang="en-US" sz="2600" spc="300" dirty="0" smtClean="0">
                <a:latin typeface="Agency FB" pitchFamily="34" charset="0"/>
              </a:rPr>
              <a:t>“</a:t>
            </a:r>
            <a:r>
              <a:rPr lang="en-US" sz="2600" spc="300" dirty="0" smtClean="0">
                <a:latin typeface="Bell MT" pitchFamily="18" charset="0"/>
              </a:rPr>
              <a:t>Particulars of depreciation allowable as per the Income tax Act, 1961 in respect of each asset or block of assets, as the case may be, in the following form :”	</a:t>
            </a:r>
            <a:endParaRPr lang="en-US" sz="2000" spc="300" dirty="0" smtClean="0">
              <a:latin typeface="Bell MT" pitchFamily="18" charset="0"/>
            </a:endParaRPr>
          </a:p>
          <a:p>
            <a:pPr marL="539496" indent="-457200" algn="just">
              <a:buAutoNum type="alphaLcParenBoth"/>
            </a:pPr>
            <a:r>
              <a:rPr lang="en-US" sz="2300" b="1" dirty="0" smtClean="0">
                <a:latin typeface="Agency FB" pitchFamily="34" charset="0"/>
              </a:rPr>
              <a:t>Description of asset/block of assets.  </a:t>
            </a:r>
          </a:p>
          <a:p>
            <a:pPr marL="539496" indent="-457200" algn="just">
              <a:buAutoNum type="alphaLcParenBoth"/>
            </a:pPr>
            <a:r>
              <a:rPr lang="en-US" sz="2300" b="1" dirty="0" smtClean="0">
                <a:latin typeface="Agency FB" pitchFamily="34" charset="0"/>
              </a:rPr>
              <a:t>Rate of depreciation. </a:t>
            </a:r>
          </a:p>
          <a:p>
            <a:pPr marL="539496" indent="-457200" algn="just">
              <a:buAutoNum type="alphaLcParenBoth"/>
            </a:pPr>
            <a:r>
              <a:rPr lang="en-US" sz="2300" b="1" dirty="0" smtClean="0">
                <a:latin typeface="Agency FB" pitchFamily="34" charset="0"/>
              </a:rPr>
              <a:t>Actual cost or written down value, as the case may be. </a:t>
            </a:r>
          </a:p>
          <a:p>
            <a:pPr marL="539496" indent="-457200" algn="just">
              <a:buAutoNum type="alphaLcParenBoth"/>
            </a:pPr>
            <a:r>
              <a:rPr lang="en-US" sz="2300" b="1" dirty="0" smtClean="0">
                <a:latin typeface="Agency FB" pitchFamily="34" charset="0"/>
              </a:rPr>
              <a:t>Additions/deductions during the year with dates; in the case of any addition of an asset, date put to use ; including adjustments on account of - </a:t>
            </a:r>
          </a:p>
          <a:p>
            <a:pPr marL="539496" indent="-457200" algn="just">
              <a:buNone/>
            </a:pPr>
            <a:r>
              <a:rPr lang="en-US" sz="2300" b="1" dirty="0" smtClean="0">
                <a:latin typeface="Agency FB" pitchFamily="34" charset="0"/>
              </a:rPr>
              <a:t>         (</a:t>
            </a:r>
            <a:r>
              <a:rPr lang="en-US" sz="2300" b="1" dirty="0" err="1" smtClean="0">
                <a:latin typeface="Agency FB" pitchFamily="34" charset="0"/>
              </a:rPr>
              <a:t>i</a:t>
            </a:r>
            <a:r>
              <a:rPr lang="en-US" sz="2300" b="1" dirty="0" smtClean="0">
                <a:latin typeface="Agency FB" pitchFamily="34" charset="0"/>
              </a:rPr>
              <a:t>)  Modified Value Added Tax credit∗ claimed and allowed under the Central Excise Rules, 1944, in respect of assets acquired on or after 1st March, 1994,     </a:t>
            </a:r>
          </a:p>
          <a:p>
            <a:pPr marL="539496" indent="-457200" algn="just">
              <a:buNone/>
            </a:pPr>
            <a:r>
              <a:rPr lang="en-US" sz="2300" b="1" dirty="0" smtClean="0">
                <a:latin typeface="Agency FB" pitchFamily="34" charset="0"/>
              </a:rPr>
              <a:t>         (ii)  Change in rate of exchange of currency, and      </a:t>
            </a:r>
          </a:p>
          <a:p>
            <a:pPr marL="539496" indent="-457200" algn="just">
              <a:buNone/>
            </a:pPr>
            <a:r>
              <a:rPr lang="en-US" sz="2300" b="1" dirty="0" smtClean="0">
                <a:latin typeface="Agency FB" pitchFamily="34" charset="0"/>
              </a:rPr>
              <a:t>         (iii)  Subsidy or grant or reimbursement, by whatever name called. </a:t>
            </a:r>
          </a:p>
          <a:p>
            <a:pPr marL="596646" indent="-514350" algn="just">
              <a:buNone/>
            </a:pPr>
            <a:r>
              <a:rPr lang="en-US" sz="2100" b="1" dirty="0" smtClean="0">
                <a:latin typeface="Agency FB" pitchFamily="34" charset="0"/>
              </a:rPr>
              <a:t> </a:t>
            </a:r>
            <a:r>
              <a:rPr lang="en-US" sz="2100" dirty="0" smtClean="0">
                <a:latin typeface="Agency FB" pitchFamily="34" charset="0"/>
              </a:rPr>
              <a:t>(e)</a:t>
            </a:r>
            <a:r>
              <a:rPr lang="en-US" sz="2300" dirty="0" smtClean="0">
                <a:latin typeface="Agency FB" pitchFamily="34" charset="0"/>
              </a:rPr>
              <a:t>  </a:t>
            </a:r>
            <a:r>
              <a:rPr lang="en-US" sz="2300" b="1" dirty="0" smtClean="0">
                <a:latin typeface="Agency FB" pitchFamily="34" charset="0"/>
              </a:rPr>
              <a:t>Depreciation allowable. </a:t>
            </a:r>
          </a:p>
          <a:p>
            <a:pPr marL="596646" indent="-514350" algn="just">
              <a:buNone/>
            </a:pPr>
            <a:r>
              <a:rPr lang="en-US" sz="2300" b="1" dirty="0" smtClean="0">
                <a:latin typeface="Agency FB" pitchFamily="34" charset="0"/>
              </a:rPr>
              <a:t> </a:t>
            </a:r>
            <a:r>
              <a:rPr lang="en-US" sz="2100" dirty="0" smtClean="0">
                <a:latin typeface="Agency FB" pitchFamily="34" charset="0"/>
              </a:rPr>
              <a:t>(f)</a:t>
            </a:r>
            <a:r>
              <a:rPr lang="en-US" sz="2300" dirty="0" smtClean="0">
                <a:latin typeface="Agency FB" pitchFamily="34" charset="0"/>
              </a:rPr>
              <a:t>   </a:t>
            </a:r>
            <a:r>
              <a:rPr lang="en-US" sz="2300" b="1" dirty="0" smtClean="0">
                <a:latin typeface="Agency FB" pitchFamily="34" charset="0"/>
              </a:rPr>
              <a:t>Written down value at the end of the year</a:t>
            </a:r>
            <a:r>
              <a:rPr lang="en-US" sz="2300" dirty="0" smtClean="0">
                <a:latin typeface="Agency FB" pitchFamily="34" charset="0"/>
              </a:rPr>
              <a:t>. </a:t>
            </a:r>
            <a:r>
              <a:rPr lang="en-US" sz="2300" spc="300" dirty="0" smtClean="0">
                <a:latin typeface="Agency FB" pitchFamily="34" charset="0"/>
              </a:rPr>
              <a:t> </a:t>
            </a:r>
            <a:endParaRPr lang="en-US" sz="2300" spc="3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14</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dirty="0" smtClean="0">
                <a:latin typeface="Agency FB" pitchFamily="34" charset="0"/>
              </a:rPr>
              <a:t> </a:t>
            </a:r>
            <a:r>
              <a:rPr lang="en-US" sz="2800" dirty="0" smtClean="0">
                <a:latin typeface="Agency FB" pitchFamily="34" charset="0"/>
              </a:rPr>
              <a:t>Section 32 allows a deduction in respect of depreciation on capital assets.</a:t>
            </a:r>
          </a:p>
          <a:p>
            <a:pPr>
              <a:buFont typeface="Wingdings" pitchFamily="2" charset="2"/>
              <a:buChar char="ü"/>
            </a:pPr>
            <a:r>
              <a:rPr lang="en-US" sz="2800" dirty="0" smtClean="0">
                <a:latin typeface="Agency FB" pitchFamily="34" charset="0"/>
              </a:rPr>
              <a:t>Conditions for claiming the depreciation are:</a:t>
            </a:r>
          </a:p>
          <a:p>
            <a:pPr marL="596646" indent="-514350" algn="just">
              <a:buFont typeface="+mj-lt"/>
              <a:buAutoNum type="arabicPeriod"/>
            </a:pPr>
            <a:r>
              <a:rPr lang="en-US" sz="2800" dirty="0" smtClean="0">
                <a:latin typeface="Agency FB" pitchFamily="34" charset="0"/>
              </a:rPr>
              <a:t>The assets should be put to use by the </a:t>
            </a:r>
            <a:r>
              <a:rPr lang="en-US" sz="2800" dirty="0" err="1" smtClean="0">
                <a:latin typeface="Agency FB" pitchFamily="34" charset="0"/>
              </a:rPr>
              <a:t>assessee</a:t>
            </a:r>
            <a:r>
              <a:rPr lang="en-US" sz="2800" dirty="0" smtClean="0">
                <a:latin typeface="Agency FB" pitchFamily="34" charset="0"/>
              </a:rPr>
              <a:t> for business purpose.</a:t>
            </a:r>
          </a:p>
          <a:p>
            <a:pPr marL="596646" indent="-514350" algn="just">
              <a:buFont typeface="+mj-lt"/>
              <a:buAutoNum type="arabicPeriod"/>
            </a:pPr>
            <a:r>
              <a:rPr lang="en-US" sz="2800" dirty="0" smtClean="0">
                <a:latin typeface="Agency FB" pitchFamily="34" charset="0"/>
              </a:rPr>
              <a:t>Half depreciation can be claimed if asset is used for less then 180 days.</a:t>
            </a:r>
          </a:p>
          <a:p>
            <a:pPr marL="596646" indent="-514350" algn="just">
              <a:buFont typeface="+mj-lt"/>
              <a:buAutoNum type="arabicPeriod"/>
            </a:pPr>
            <a:r>
              <a:rPr lang="en-US" sz="2800" dirty="0" smtClean="0">
                <a:latin typeface="Agency FB" pitchFamily="34" charset="0"/>
              </a:rPr>
              <a:t>Land and personal assets do not qualify for any depreciation.</a:t>
            </a:r>
          </a:p>
          <a:p>
            <a:pPr marL="596646" indent="-514350" algn="just">
              <a:buFont typeface="+mj-lt"/>
              <a:buAutoNum type="arabicPeriod"/>
            </a:pPr>
            <a:r>
              <a:rPr lang="en-US" sz="2800" dirty="0" err="1" smtClean="0">
                <a:latin typeface="Agency FB" pitchFamily="34" charset="0"/>
              </a:rPr>
              <a:t>Assessee</a:t>
            </a:r>
            <a:r>
              <a:rPr lang="en-US" sz="2800" dirty="0" smtClean="0">
                <a:latin typeface="Agency FB" pitchFamily="34" charset="0"/>
              </a:rPr>
              <a:t> must own(not compulsory to be legal owner) it lays stress on control the assets wholly or partly(lease).</a:t>
            </a:r>
          </a:p>
          <a:p>
            <a:pPr marL="596646" indent="-514350" algn="just">
              <a:buFont typeface="+mj-lt"/>
              <a:buAutoNum type="arabicPeriod"/>
            </a:pPr>
            <a:r>
              <a:rPr lang="en-US" sz="2800" dirty="0" smtClean="0">
                <a:latin typeface="Agency FB" pitchFamily="34" charset="0"/>
              </a:rPr>
              <a:t>Depreciation is compulsory to be claimed by the </a:t>
            </a:r>
            <a:r>
              <a:rPr lang="en-US" sz="2800" dirty="0" err="1" smtClean="0">
                <a:latin typeface="Agency FB" pitchFamily="34" charset="0"/>
              </a:rPr>
              <a:t>assessee</a:t>
            </a:r>
            <a:r>
              <a:rPr lang="en-US" sz="2800" dirty="0" smtClean="0">
                <a:latin typeface="Agency FB" pitchFamily="34" charset="0"/>
              </a:rPr>
              <a:t>.</a:t>
            </a:r>
            <a:endParaRPr lang="en-US" sz="28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14</a:t>
            </a:r>
            <a:endParaRPr lang="en-US" dirty="0"/>
          </a:p>
        </p:txBody>
      </p:sp>
      <p:sp>
        <p:nvSpPr>
          <p:cNvPr id="3" name="Content Placeholder 2"/>
          <p:cNvSpPr>
            <a:spLocks noGrp="1"/>
          </p:cNvSpPr>
          <p:nvPr>
            <p:ph idx="1"/>
          </p:nvPr>
        </p:nvSpPr>
        <p:spPr>
          <a:xfrm>
            <a:off x="1435608" y="1447800"/>
            <a:ext cx="7498080" cy="5105400"/>
          </a:xfrm>
        </p:spPr>
        <p:txBody>
          <a:bodyPr>
            <a:normAutofit fontScale="70000" lnSpcReduction="20000"/>
          </a:bodyPr>
          <a:lstStyle/>
          <a:p>
            <a:pPr>
              <a:buFont typeface="Wingdings" pitchFamily="2" charset="2"/>
              <a:buChar char="ü"/>
            </a:pPr>
            <a:r>
              <a:rPr lang="en-US" sz="2800" dirty="0" smtClean="0">
                <a:latin typeface="Agency FB" pitchFamily="34" charset="0"/>
              </a:rPr>
              <a:t>   </a:t>
            </a:r>
            <a:r>
              <a:rPr lang="en-US" sz="3100" b="1" dirty="0" smtClean="0">
                <a:latin typeface="Agency FB" pitchFamily="34" charset="0"/>
              </a:rPr>
              <a:t>Section 2(11) defines block of asset as:</a:t>
            </a:r>
          </a:p>
          <a:p>
            <a:pPr algn="just">
              <a:buNone/>
            </a:pPr>
            <a:r>
              <a:rPr lang="en-US" sz="2800" dirty="0" smtClean="0">
                <a:latin typeface="Agency FB" pitchFamily="34" charset="0"/>
              </a:rPr>
              <a:t>                              </a:t>
            </a:r>
            <a:r>
              <a:rPr lang="en-US" sz="3400" dirty="0" smtClean="0">
                <a:latin typeface="Agency FB" pitchFamily="34" charset="0"/>
              </a:rPr>
              <a:t>Group of assets comprising of same % of depreciation has   been prescribed,(WDV)</a:t>
            </a:r>
          </a:p>
          <a:p>
            <a:pPr marL="596646" indent="-514350" algn="just">
              <a:buFont typeface="+mj-lt"/>
              <a:buAutoNum type="alphaLcParenR"/>
            </a:pPr>
            <a:r>
              <a:rPr lang="en-US" sz="3400" dirty="0" smtClean="0">
                <a:latin typeface="Agency FB" pitchFamily="34" charset="0"/>
              </a:rPr>
              <a:t>Tangible assets, being building, machinery , plant or furniture.</a:t>
            </a:r>
          </a:p>
          <a:p>
            <a:pPr marL="596646" indent="-514350" algn="just">
              <a:buFont typeface="+mj-lt"/>
              <a:buAutoNum type="alphaLcParenR"/>
            </a:pPr>
            <a:r>
              <a:rPr lang="en-US" sz="3400" dirty="0" smtClean="0">
                <a:latin typeface="Agency FB" pitchFamily="34" charset="0"/>
              </a:rPr>
              <a:t>Intangible assets.</a:t>
            </a:r>
          </a:p>
          <a:p>
            <a:pPr marL="596646" indent="-514350" algn="just">
              <a:buFont typeface="+mj-lt"/>
              <a:buAutoNum type="alphaLcParenR"/>
            </a:pPr>
            <a:r>
              <a:rPr lang="en-US" sz="3400" dirty="0" smtClean="0">
                <a:latin typeface="Agency FB" pitchFamily="34" charset="0"/>
              </a:rPr>
              <a:t>Asset loses its identity after falling in block</a:t>
            </a:r>
          </a:p>
          <a:p>
            <a:pPr marL="596646" indent="-514350" algn="just">
              <a:buFont typeface="Wingdings" pitchFamily="2" charset="2"/>
              <a:buChar char="ü"/>
            </a:pPr>
            <a:r>
              <a:rPr lang="en-US" sz="3100" b="1" dirty="0" smtClean="0">
                <a:latin typeface="Agency FB" pitchFamily="34" charset="0"/>
              </a:rPr>
              <a:t>Section 32(</a:t>
            </a:r>
            <a:r>
              <a:rPr lang="en-US" sz="3100" b="1" dirty="0" err="1" smtClean="0">
                <a:latin typeface="Agency FB" pitchFamily="34" charset="0"/>
              </a:rPr>
              <a:t>i</a:t>
            </a:r>
            <a:r>
              <a:rPr lang="en-US" sz="3100" b="1" dirty="0" smtClean="0">
                <a:latin typeface="Agency FB" pitchFamily="34" charset="0"/>
              </a:rPr>
              <a:t>)(</a:t>
            </a:r>
            <a:r>
              <a:rPr lang="en-US" sz="3100" b="1" dirty="0" err="1" smtClean="0">
                <a:latin typeface="Agency FB" pitchFamily="34" charset="0"/>
              </a:rPr>
              <a:t>iia</a:t>
            </a:r>
            <a:r>
              <a:rPr lang="en-US" sz="3100" b="1" dirty="0" smtClean="0">
                <a:latin typeface="Agency FB" pitchFamily="34" charset="0"/>
              </a:rPr>
              <a:t>) for additional depreciation as:</a:t>
            </a:r>
          </a:p>
          <a:p>
            <a:pPr marL="596646" indent="-514350" algn="just">
              <a:buFont typeface="+mj-lt"/>
              <a:buAutoNum type="alphaLcParenR"/>
            </a:pPr>
            <a:r>
              <a:rPr lang="en-US" sz="3400" dirty="0" smtClean="0">
                <a:latin typeface="Agency FB" pitchFamily="34" charset="0"/>
              </a:rPr>
              <a:t>Any </a:t>
            </a:r>
            <a:r>
              <a:rPr lang="en-US" sz="3400" dirty="0" err="1" smtClean="0">
                <a:latin typeface="Agency FB" pitchFamily="34" charset="0"/>
              </a:rPr>
              <a:t>assessee</a:t>
            </a:r>
            <a:r>
              <a:rPr lang="en-US" sz="3400" dirty="0" smtClean="0">
                <a:latin typeface="Agency FB" pitchFamily="34" charset="0"/>
              </a:rPr>
              <a:t> who is engaged in the business of production or manufacture </a:t>
            </a:r>
          </a:p>
          <a:p>
            <a:pPr marL="596646" indent="-514350" algn="just">
              <a:buFont typeface="+mj-lt"/>
              <a:buAutoNum type="alphaLcParenR"/>
            </a:pPr>
            <a:r>
              <a:rPr lang="en-US" sz="3400" dirty="0" smtClean="0">
                <a:latin typeface="Agency FB" pitchFamily="34" charset="0"/>
              </a:rPr>
              <a:t>Any new manufacturing machine not including any office appliances road transport vehicle, any machinery installed in office premises or residential accommodation.</a:t>
            </a:r>
          </a:p>
          <a:p>
            <a:pPr marL="596646" indent="-514350" algn="just">
              <a:buFont typeface="+mj-lt"/>
              <a:buAutoNum type="alphaLcParenR"/>
            </a:pPr>
            <a:r>
              <a:rPr lang="en-US" sz="3400" dirty="0" smtClean="0">
                <a:latin typeface="Agency FB" pitchFamily="34" charset="0"/>
              </a:rPr>
              <a:t>Rate will be 20%  , if used for less than 180 days then 10%.</a:t>
            </a:r>
          </a:p>
          <a:p>
            <a:pPr marL="596646" indent="-514350">
              <a:buFont typeface="+mj-lt"/>
              <a:buAutoNum type="alphaLcParenR"/>
            </a:pPr>
            <a:endParaRPr lang="en-US" sz="2800" dirty="0" smtClean="0">
              <a:latin typeface="Agency FB" pitchFamily="34" charset="0"/>
            </a:endParaRPr>
          </a:p>
          <a:p>
            <a:pPr marL="596646" indent="-514350">
              <a:buNone/>
            </a:pPr>
            <a:r>
              <a:rPr lang="en-US" sz="2800" dirty="0" smtClean="0">
                <a:latin typeface="Agency FB" pitchFamily="34" charset="0"/>
              </a:rPr>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14</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ü"/>
            </a:pPr>
            <a:r>
              <a:rPr lang="en-US" dirty="0" smtClean="0">
                <a:latin typeface="Agency FB" pitchFamily="34" charset="0"/>
              </a:rPr>
              <a:t> Section 43(1) defines actual cost means:</a:t>
            </a:r>
          </a:p>
          <a:p>
            <a:pPr algn="just">
              <a:buNone/>
            </a:pPr>
            <a:r>
              <a:rPr lang="en-US" dirty="0" smtClean="0">
                <a:latin typeface="Agency FB" pitchFamily="34" charset="0"/>
              </a:rPr>
              <a:t>                     </a:t>
            </a:r>
            <a:r>
              <a:rPr lang="en-US" sz="2400" dirty="0" smtClean="0">
                <a:latin typeface="Agency FB" pitchFamily="34" charset="0"/>
              </a:rPr>
              <a:t>“ Cost of assets as reduced by that portion of cost that has been directly or indirectly met by any other person or authority”</a:t>
            </a:r>
          </a:p>
          <a:p>
            <a:pPr algn="just">
              <a:buFont typeface="Wingdings" pitchFamily="2" charset="2"/>
              <a:buChar char="ü"/>
            </a:pPr>
            <a:r>
              <a:rPr lang="en-US" sz="2400" dirty="0" smtClean="0">
                <a:latin typeface="Agency FB" pitchFamily="34" charset="0"/>
              </a:rPr>
              <a:t>Actual cost comprises of interest on capital borrowed for acquiring the asset </a:t>
            </a:r>
            <a:r>
              <a:rPr lang="en-US" sz="2400" dirty="0" err="1" smtClean="0">
                <a:latin typeface="Agency FB" pitchFamily="34" charset="0"/>
              </a:rPr>
              <a:t>upto</a:t>
            </a:r>
            <a:r>
              <a:rPr lang="en-US" sz="2400" dirty="0" smtClean="0">
                <a:latin typeface="Agency FB" pitchFamily="34" charset="0"/>
              </a:rPr>
              <a:t> commencement of commercial production and all the expenses incurred to bring the asset to its current location, position and working condition.</a:t>
            </a:r>
          </a:p>
          <a:p>
            <a:pPr algn="just">
              <a:buFont typeface="Wingdings" pitchFamily="2" charset="2"/>
              <a:buChar char="ü"/>
            </a:pPr>
            <a:r>
              <a:rPr lang="en-US" sz="2400" dirty="0" smtClean="0">
                <a:latin typeface="Agency FB" pitchFamily="34" charset="0"/>
              </a:rPr>
              <a:t> Rates of depreciation have been prescribed in rule 5(1)  and is divided into four main blocks.</a:t>
            </a:r>
          </a:p>
          <a:p>
            <a:pPr algn="just">
              <a:buFont typeface="Wingdings" pitchFamily="2" charset="2"/>
              <a:buChar char="ü"/>
            </a:pPr>
            <a:r>
              <a:rPr lang="en-US" sz="2400" dirty="0" err="1" smtClean="0">
                <a:latin typeface="Agency FB" pitchFamily="34" charset="0"/>
              </a:rPr>
              <a:t>Cenvat</a:t>
            </a:r>
            <a:r>
              <a:rPr lang="en-US" sz="2400" dirty="0" smtClean="0">
                <a:latin typeface="Agency FB" pitchFamily="34" charset="0"/>
              </a:rPr>
              <a:t> credit on capital goods is allowed for payment of service tax and excise , then that portion of </a:t>
            </a:r>
            <a:r>
              <a:rPr lang="en-US" sz="2400" dirty="0" err="1" smtClean="0">
                <a:latin typeface="Agency FB" pitchFamily="34" charset="0"/>
              </a:rPr>
              <a:t>cenvat</a:t>
            </a:r>
            <a:r>
              <a:rPr lang="en-US" sz="2400" dirty="0" smtClean="0">
                <a:latin typeface="Agency FB" pitchFamily="34" charset="0"/>
              </a:rPr>
              <a:t> credit is deducted from the actual cost of asset.</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14</a:t>
            </a:r>
            <a:endParaRPr lang="en-US" dirty="0"/>
          </a:p>
        </p:txBody>
      </p:sp>
      <p:sp>
        <p:nvSpPr>
          <p:cNvPr id="3" name="Content Placeholder 2"/>
          <p:cNvSpPr>
            <a:spLocks noGrp="1"/>
          </p:cNvSpPr>
          <p:nvPr>
            <p:ph idx="1"/>
          </p:nvPr>
        </p:nvSpPr>
        <p:spPr/>
        <p:txBody>
          <a:bodyPr/>
          <a:lstStyle/>
          <a:p>
            <a:r>
              <a:rPr lang="en-US" dirty="0" smtClean="0">
                <a:latin typeface="Agency FB" pitchFamily="34" charset="0"/>
              </a:rPr>
              <a:t>Thus depreciation is to be calculated as :</a:t>
            </a:r>
          </a:p>
          <a:p>
            <a:pPr>
              <a:buNone/>
            </a:pPr>
            <a:endParaRPr lang="en-US" dirty="0"/>
          </a:p>
        </p:txBody>
      </p:sp>
      <p:graphicFrame>
        <p:nvGraphicFramePr>
          <p:cNvPr id="5" name="Table 4"/>
          <p:cNvGraphicFramePr>
            <a:graphicFrameLocks noGrp="1"/>
          </p:cNvGraphicFramePr>
          <p:nvPr/>
        </p:nvGraphicFramePr>
        <p:xfrm>
          <a:off x="2133600" y="2133599"/>
          <a:ext cx="6096000" cy="3657599"/>
        </p:xfrm>
        <a:graphic>
          <a:graphicData uri="http://schemas.openxmlformats.org/drawingml/2006/table">
            <a:tbl>
              <a:tblPr firstRow="1" bandRow="1">
                <a:tableStyleId>{21E4AEA4-8DFA-4A89-87EB-49C32662AFE0}</a:tableStyleId>
              </a:tblPr>
              <a:tblGrid>
                <a:gridCol w="4343400"/>
                <a:gridCol w="1752600"/>
              </a:tblGrid>
              <a:tr h="543798">
                <a:tc>
                  <a:txBody>
                    <a:bodyPr/>
                    <a:lstStyle/>
                    <a:p>
                      <a:pPr algn="ctr"/>
                      <a:r>
                        <a:rPr lang="en-US" dirty="0" smtClean="0">
                          <a:solidFill>
                            <a:schemeClr val="tx1"/>
                          </a:solidFill>
                          <a:latin typeface="Agency FB" pitchFamily="34" charset="0"/>
                        </a:rPr>
                        <a:t>Particulars</a:t>
                      </a:r>
                      <a:endParaRPr lang="en-US"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Amount</a:t>
                      </a:r>
                    </a:p>
                  </a:txBody>
                  <a:tcPr/>
                </a:tc>
              </a:tr>
              <a:tr h="543798">
                <a:tc>
                  <a:txBody>
                    <a:bodyPr/>
                    <a:lstStyle/>
                    <a:p>
                      <a:r>
                        <a:rPr lang="en-US" dirty="0" smtClean="0">
                          <a:solidFill>
                            <a:schemeClr val="tx1"/>
                          </a:solidFill>
                          <a:latin typeface="Agency FB" pitchFamily="34" charset="0"/>
                        </a:rPr>
                        <a:t>Opening WDV</a:t>
                      </a:r>
                      <a:endParaRPr lang="en-US"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XXX</a:t>
                      </a:r>
                      <a:endParaRPr lang="en-US" dirty="0">
                        <a:solidFill>
                          <a:schemeClr val="tx1"/>
                        </a:solidFill>
                        <a:latin typeface="Agency FB" pitchFamily="34" charset="0"/>
                      </a:endParaRPr>
                    </a:p>
                  </a:txBody>
                  <a:tcPr/>
                </a:tc>
              </a:tr>
              <a:tr h="543798">
                <a:tc>
                  <a:txBody>
                    <a:bodyPr/>
                    <a:lstStyle/>
                    <a:p>
                      <a:r>
                        <a:rPr lang="en-US" b="1" dirty="0" smtClean="0">
                          <a:solidFill>
                            <a:schemeClr val="tx1"/>
                          </a:solidFill>
                          <a:latin typeface="Agency FB" pitchFamily="34" charset="0"/>
                        </a:rPr>
                        <a:t>Add: </a:t>
                      </a:r>
                      <a:r>
                        <a:rPr lang="en-US" dirty="0" smtClean="0">
                          <a:solidFill>
                            <a:schemeClr val="tx1"/>
                          </a:solidFill>
                          <a:latin typeface="Agency FB" pitchFamily="34" charset="0"/>
                        </a:rPr>
                        <a:t>Additions</a:t>
                      </a:r>
                      <a:endParaRPr lang="en-US"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XXX</a:t>
                      </a:r>
                      <a:endParaRPr lang="en-US" dirty="0">
                        <a:solidFill>
                          <a:schemeClr val="tx1"/>
                        </a:solidFill>
                        <a:latin typeface="Agency FB" pitchFamily="34" charset="0"/>
                      </a:endParaRPr>
                    </a:p>
                  </a:txBody>
                  <a:tcPr/>
                </a:tc>
              </a:tr>
              <a:tr h="938609">
                <a:tc>
                  <a:txBody>
                    <a:bodyPr/>
                    <a:lstStyle/>
                    <a:p>
                      <a:r>
                        <a:rPr lang="en-US" b="1" dirty="0" smtClean="0">
                          <a:solidFill>
                            <a:schemeClr val="tx1"/>
                          </a:solidFill>
                          <a:latin typeface="Agency FB" pitchFamily="34" charset="0"/>
                        </a:rPr>
                        <a:t>Less: </a:t>
                      </a:r>
                      <a:r>
                        <a:rPr lang="en-US" b="0" dirty="0" smtClean="0">
                          <a:solidFill>
                            <a:schemeClr val="tx1"/>
                          </a:solidFill>
                          <a:latin typeface="Agency FB" pitchFamily="34" charset="0"/>
                        </a:rPr>
                        <a:t>Actual money received in respect of asset sold or discarded</a:t>
                      </a:r>
                      <a:endParaRPr lang="en-US" b="0"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XXX</a:t>
                      </a:r>
                      <a:endParaRPr lang="en-US" dirty="0">
                        <a:solidFill>
                          <a:schemeClr val="tx1"/>
                        </a:solidFill>
                        <a:latin typeface="Agency FB" pitchFamily="34" charset="0"/>
                      </a:endParaRPr>
                    </a:p>
                  </a:txBody>
                  <a:tcPr/>
                </a:tc>
              </a:tr>
              <a:tr h="543798">
                <a:tc>
                  <a:txBody>
                    <a:bodyPr/>
                    <a:lstStyle/>
                    <a:p>
                      <a:r>
                        <a:rPr lang="en-US" b="1" dirty="0" smtClean="0">
                          <a:solidFill>
                            <a:schemeClr val="tx1"/>
                          </a:solidFill>
                          <a:latin typeface="Agency FB" pitchFamily="34" charset="0"/>
                        </a:rPr>
                        <a:t>Less : </a:t>
                      </a:r>
                      <a:r>
                        <a:rPr lang="en-US" b="0" dirty="0" smtClean="0">
                          <a:solidFill>
                            <a:schemeClr val="tx1"/>
                          </a:solidFill>
                          <a:latin typeface="Agency FB" pitchFamily="34" charset="0"/>
                        </a:rPr>
                        <a:t>Current year depreciation</a:t>
                      </a:r>
                      <a:endParaRPr lang="en-US" b="1"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XXX</a:t>
                      </a:r>
                      <a:endParaRPr lang="en-US" dirty="0">
                        <a:solidFill>
                          <a:schemeClr val="tx1"/>
                        </a:solidFill>
                        <a:latin typeface="Agency FB" pitchFamily="34" charset="0"/>
                      </a:endParaRPr>
                    </a:p>
                  </a:txBody>
                  <a:tcPr/>
                </a:tc>
              </a:tr>
              <a:tr h="543798">
                <a:tc>
                  <a:txBody>
                    <a:bodyPr/>
                    <a:lstStyle/>
                    <a:p>
                      <a:r>
                        <a:rPr lang="en-US" b="1" dirty="0" smtClean="0">
                          <a:solidFill>
                            <a:schemeClr val="tx1"/>
                          </a:solidFill>
                          <a:latin typeface="Agency FB" pitchFamily="34" charset="0"/>
                        </a:rPr>
                        <a:t>Closing WDV</a:t>
                      </a:r>
                      <a:endParaRPr lang="en-US" b="1" dirty="0">
                        <a:solidFill>
                          <a:schemeClr val="tx1"/>
                        </a:solidFill>
                        <a:latin typeface="Agency FB" pitchFamily="34" charset="0"/>
                      </a:endParaRPr>
                    </a:p>
                  </a:txBody>
                  <a:tcPr/>
                </a:tc>
                <a:tc>
                  <a:txBody>
                    <a:bodyPr/>
                    <a:lstStyle/>
                    <a:p>
                      <a:pPr algn="ctr"/>
                      <a:r>
                        <a:rPr lang="en-US" dirty="0" smtClean="0">
                          <a:solidFill>
                            <a:schemeClr val="tx1"/>
                          </a:solidFill>
                          <a:latin typeface="Agency FB" pitchFamily="34" charset="0"/>
                        </a:rPr>
                        <a:t>XXX</a:t>
                      </a:r>
                      <a:endParaRPr lang="en-US" dirty="0">
                        <a:solidFill>
                          <a:schemeClr val="tx1"/>
                        </a:solidFill>
                        <a:latin typeface="Agency FB" pitchFamily="34" charset="0"/>
                      </a:endParaRPr>
                    </a:p>
                  </a:txBody>
                  <a:tcPr/>
                </a:tc>
              </a:tr>
            </a:tbl>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u="sng" dirty="0" smtClean="0">
                <a:latin typeface="Algerian" pitchFamily="82" charset="0"/>
              </a:rPr>
              <a:t>Introduction</a:t>
            </a:r>
            <a:endParaRPr lang="en-US" sz="3600" u="sng" dirty="0">
              <a:latin typeface="Algerian" pitchFamily="82" charset="0"/>
            </a:endParaRPr>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16 b</a:t>
            </a:r>
            <a:endParaRPr lang="en-US" dirty="0"/>
          </a:p>
        </p:txBody>
      </p:sp>
      <p:sp>
        <p:nvSpPr>
          <p:cNvPr id="3" name="Content Placeholder 2"/>
          <p:cNvSpPr>
            <a:spLocks noGrp="1"/>
          </p:cNvSpPr>
          <p:nvPr>
            <p:ph idx="1"/>
          </p:nvPr>
        </p:nvSpPr>
        <p:spPr>
          <a:xfrm>
            <a:off x="1435608" y="1447800"/>
            <a:ext cx="7498080" cy="5410200"/>
          </a:xfrm>
        </p:spPr>
        <p:txBody>
          <a:bodyPr>
            <a:normAutofit fontScale="70000" lnSpcReduction="20000"/>
          </a:bodyPr>
          <a:lstStyle/>
          <a:p>
            <a:pPr algn="just">
              <a:buFont typeface="Wingdings" pitchFamily="2" charset="2"/>
              <a:buChar char="ü"/>
            </a:pPr>
            <a:r>
              <a:rPr lang="en-US" sz="2600" spc="300" dirty="0" smtClean="0">
                <a:latin typeface="Agency FB" pitchFamily="34" charset="0"/>
              </a:rPr>
              <a:t>Any sum received from employees towards contributions to any provident fund or superannuation fund or any other fund mentioned in Section 2(24)(x); and due date for payment and the actual date of payment to the concerned authorities under Section 36(l) (</a:t>
            </a:r>
            <a:r>
              <a:rPr lang="en-US" sz="2600" spc="300" dirty="0" err="1" smtClean="0">
                <a:latin typeface="Agency FB" pitchFamily="34" charset="0"/>
              </a:rPr>
              <a:t>va</a:t>
            </a:r>
            <a:r>
              <a:rPr lang="en-US" sz="2000" spc="300" dirty="0" smtClean="0">
                <a:latin typeface="Agency FB" pitchFamily="34" charset="0"/>
              </a:rPr>
              <a:t>). </a:t>
            </a:r>
          </a:p>
          <a:p>
            <a:pPr>
              <a:buNone/>
            </a:pPr>
            <a:r>
              <a:rPr lang="en-US" sz="2800" b="1" u="sng" dirty="0" smtClean="0">
                <a:latin typeface="Agency FB" pitchFamily="34" charset="0"/>
              </a:rPr>
              <a:t>Points</a:t>
            </a:r>
            <a:r>
              <a:rPr lang="en-US" sz="2800" u="sng" dirty="0" smtClean="0">
                <a:latin typeface="Agency FB" pitchFamily="34" charset="0"/>
              </a:rPr>
              <a:t> </a:t>
            </a:r>
            <a:r>
              <a:rPr lang="en-US" sz="2800" b="1" u="sng" dirty="0" smtClean="0">
                <a:latin typeface="Agency FB" pitchFamily="34" charset="0"/>
              </a:rPr>
              <a:t>to be noted :</a:t>
            </a:r>
          </a:p>
          <a:p>
            <a:pPr marL="596646" indent="-514350" algn="just">
              <a:buAutoNum type="arabicPeriod"/>
            </a:pPr>
            <a:r>
              <a:rPr lang="en-US" sz="2800" b="1" dirty="0" smtClean="0">
                <a:latin typeface="Agency FB" pitchFamily="34" charset="0"/>
              </a:rPr>
              <a:t>Section 2(24)(x)</a:t>
            </a:r>
          </a:p>
          <a:p>
            <a:pPr marL="596646" indent="-514350" algn="just">
              <a:buNone/>
            </a:pPr>
            <a:r>
              <a:rPr lang="en-US" sz="2800" dirty="0" smtClean="0">
                <a:latin typeface="Agency FB" pitchFamily="34" charset="0"/>
              </a:rPr>
              <a:t>                              The term income shall include any sum received by employee towards :</a:t>
            </a:r>
          </a:p>
          <a:p>
            <a:pPr marL="596646" indent="-514350" algn="just">
              <a:buNone/>
            </a:pPr>
            <a:r>
              <a:rPr lang="en-US" sz="2800" dirty="0" smtClean="0">
                <a:latin typeface="Agency FB" pitchFamily="34" charset="0"/>
              </a:rPr>
              <a:t>a.        Provident Fund</a:t>
            </a:r>
          </a:p>
          <a:p>
            <a:pPr marL="596646" indent="-514350" algn="just">
              <a:buNone/>
            </a:pPr>
            <a:r>
              <a:rPr lang="en-US" sz="2800" dirty="0" smtClean="0">
                <a:latin typeface="Agency FB" pitchFamily="34" charset="0"/>
              </a:rPr>
              <a:t>b.        Superannuation fund</a:t>
            </a:r>
          </a:p>
          <a:p>
            <a:pPr marL="596646" indent="-514350" algn="just">
              <a:buNone/>
            </a:pPr>
            <a:r>
              <a:rPr lang="en-US" sz="2800" dirty="0" smtClean="0">
                <a:latin typeface="Agency FB" pitchFamily="34" charset="0"/>
              </a:rPr>
              <a:t>c.        Any fund set  up under employees state insurance act</a:t>
            </a:r>
          </a:p>
          <a:p>
            <a:pPr marL="596646" indent="-514350" algn="just">
              <a:buNone/>
            </a:pPr>
            <a:r>
              <a:rPr lang="en-US" sz="2800" dirty="0" smtClean="0">
                <a:latin typeface="Agency FB" pitchFamily="34" charset="0"/>
              </a:rPr>
              <a:t>d.        Any other fund set up for welfare of the employees</a:t>
            </a:r>
          </a:p>
          <a:p>
            <a:pPr marL="596646" indent="-514350" algn="just">
              <a:buNone/>
            </a:pPr>
            <a:r>
              <a:rPr lang="en-US" sz="2800" dirty="0" smtClean="0">
                <a:latin typeface="Agency FB" pitchFamily="34" charset="0"/>
              </a:rPr>
              <a:t>2.     </a:t>
            </a:r>
            <a:r>
              <a:rPr lang="en-US" sz="2800" b="1" dirty="0" smtClean="0">
                <a:latin typeface="Agency FB" pitchFamily="34" charset="0"/>
              </a:rPr>
              <a:t>Section 36(1)(</a:t>
            </a:r>
            <a:r>
              <a:rPr lang="en-US" sz="2800" b="1" dirty="0" err="1" smtClean="0">
                <a:latin typeface="Agency FB" pitchFamily="34" charset="0"/>
              </a:rPr>
              <a:t>va</a:t>
            </a:r>
            <a:r>
              <a:rPr lang="en-US" sz="2800" b="1" dirty="0" smtClean="0">
                <a:latin typeface="Agency FB" pitchFamily="34" charset="0"/>
              </a:rPr>
              <a:t>) </a:t>
            </a:r>
            <a:r>
              <a:rPr lang="en-US" sz="2800" dirty="0" smtClean="0">
                <a:latin typeface="Agency FB" pitchFamily="34" charset="0"/>
              </a:rPr>
              <a:t>provides for deduction from total income if such sums are credited by assessee to the employees account to the relevant fund on or before the due date under any relevant act and if any grace period is allowed under any act then it shall be deemed that the same has been paid within due date</a:t>
            </a:r>
          </a:p>
          <a:p>
            <a:pPr marL="596646" indent="-514350" algn="just">
              <a:buNone/>
            </a:pPr>
            <a:r>
              <a:rPr lang="en-US" sz="2800" dirty="0" smtClean="0">
                <a:latin typeface="Agency FB" pitchFamily="34" charset="0"/>
              </a:rPr>
              <a:t>3.       Section 36(1)(</a:t>
            </a:r>
            <a:r>
              <a:rPr lang="en-US" sz="2800" dirty="0" err="1" smtClean="0">
                <a:latin typeface="Agency FB" pitchFamily="34" charset="0"/>
              </a:rPr>
              <a:t>va</a:t>
            </a:r>
            <a:r>
              <a:rPr lang="en-US" sz="2800" dirty="0" smtClean="0">
                <a:latin typeface="Agency FB" pitchFamily="34" charset="0"/>
              </a:rPr>
              <a:t>) applies to deduction of employees contribution and section 43B applies to employers deduction</a:t>
            </a:r>
          </a:p>
          <a:p>
            <a:pPr marL="596646" indent="-514350" algn="just">
              <a:buNone/>
            </a:pPr>
            <a:endParaRPr lang="en-US" sz="2800" dirty="0" smtClean="0">
              <a:latin typeface="Agency FB" pitchFamily="34" charset="0"/>
            </a:endParaRPr>
          </a:p>
          <a:p>
            <a:pPr marL="596646" indent="-514350" algn="just">
              <a:buNone/>
            </a:pPr>
            <a:endParaRPr lang="en-US" sz="28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17(a)</a:t>
            </a:r>
            <a:endParaRPr lang="en-US" u="sng" dirty="0">
              <a:latin typeface="Algerian" pitchFamily="82" charset="0"/>
            </a:endParaRPr>
          </a:p>
        </p:txBody>
      </p:sp>
      <p:sp>
        <p:nvSpPr>
          <p:cNvPr id="3" name="Content Placeholder 2"/>
          <p:cNvSpPr>
            <a:spLocks noGrp="1"/>
          </p:cNvSpPr>
          <p:nvPr>
            <p:ph idx="1"/>
          </p:nvPr>
        </p:nvSpPr>
        <p:spPr/>
        <p:txBody>
          <a:bodyPr>
            <a:normAutofit fontScale="70000" lnSpcReduction="20000"/>
          </a:bodyPr>
          <a:lstStyle/>
          <a:p>
            <a:pPr algn="just"/>
            <a:r>
              <a:rPr lang="en-US" spc="300" dirty="0" smtClean="0">
                <a:latin typeface="Agency FB" pitchFamily="34" charset="0"/>
              </a:rPr>
              <a:t>Amounts debited to the profit and loss account, being:  </a:t>
            </a:r>
          </a:p>
          <a:p>
            <a:pPr algn="just">
              <a:buNone/>
            </a:pPr>
            <a:r>
              <a:rPr lang="en-US" spc="300" dirty="0" smtClean="0">
                <a:latin typeface="Agency FB" pitchFamily="34" charset="0"/>
              </a:rPr>
              <a:t>    Expenditure of capital nature; </a:t>
            </a:r>
          </a:p>
          <a:p>
            <a:pPr algn="just">
              <a:buNone/>
            </a:pPr>
            <a:r>
              <a:rPr lang="en-US" b="1" u="sng" dirty="0" smtClean="0">
                <a:latin typeface="Agency FB" pitchFamily="34" charset="0"/>
              </a:rPr>
              <a:t>Points to be noted :</a:t>
            </a:r>
          </a:p>
          <a:p>
            <a:pPr algn="just">
              <a:buNone/>
            </a:pPr>
            <a:endParaRPr lang="en-US" sz="900" b="1" u="sng" dirty="0" smtClean="0">
              <a:latin typeface="Agency FB" pitchFamily="34" charset="0"/>
            </a:endParaRPr>
          </a:p>
          <a:p>
            <a:pPr marL="596646" indent="-514350" algn="just">
              <a:buAutoNum type="arabicPeriod"/>
            </a:pPr>
            <a:r>
              <a:rPr lang="en-US" sz="3400" dirty="0" smtClean="0">
                <a:latin typeface="Agency FB" pitchFamily="34" charset="0"/>
              </a:rPr>
              <a:t>Section 37 is to be considered for this purpose , Section 37 (1) applies to all deductions not allowed under section 30-36 and section 37(1) shall not be allowed as deduction in computing PGBP</a:t>
            </a:r>
          </a:p>
          <a:p>
            <a:pPr marL="596646" indent="-514350" algn="just">
              <a:buAutoNum type="arabicPeriod"/>
            </a:pPr>
            <a:r>
              <a:rPr lang="en-US" sz="3400" dirty="0" smtClean="0">
                <a:latin typeface="Agency FB" pitchFamily="34" charset="0"/>
              </a:rPr>
              <a:t>No definition of capital expenditure in the act</a:t>
            </a:r>
          </a:p>
          <a:p>
            <a:pPr marL="596646" indent="-514350" algn="just">
              <a:buAutoNum type="arabicPeriod"/>
            </a:pPr>
            <a:r>
              <a:rPr lang="en-US" sz="3400" dirty="0" smtClean="0">
                <a:latin typeface="Agency FB" pitchFamily="34" charset="0"/>
              </a:rPr>
              <a:t>As-10 “Accounting for Fixed Assets” can be referred which in simple language states that “cost of fixed comprises of its purchase price and any cost incurred to bring the asset to it present location and condition”</a:t>
            </a:r>
          </a:p>
          <a:p>
            <a:pPr marL="596646" indent="-514350" algn="just">
              <a:buAutoNum type="arabicPeriod"/>
            </a:pPr>
            <a:r>
              <a:rPr lang="en-US" sz="3400" dirty="0" smtClean="0">
                <a:latin typeface="Agency FB" pitchFamily="34" charset="0"/>
              </a:rPr>
              <a:t>Capital expenditure should result into economic benefit of enduring nature which differs in situation to situation basis.</a:t>
            </a:r>
          </a:p>
          <a:p>
            <a:pPr marL="596646" indent="-514350">
              <a:buAutoNum type="arabicPeriod"/>
            </a:pPr>
            <a:endParaRPr lang="en-US" sz="3100" dirty="0" smtClean="0"/>
          </a:p>
          <a:p>
            <a:pPr marL="596646" indent="-514350">
              <a:buAutoNum type="arabicPeriod"/>
            </a:pPr>
            <a:endParaRPr lang="en-US" dirty="0" smtClean="0"/>
          </a:p>
          <a:p>
            <a:pPr>
              <a:buNone/>
            </a:pP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17(b)</a:t>
            </a:r>
            <a:endParaRPr lang="en-US" u="sng" dirty="0">
              <a:latin typeface="Algerian" pitchFamily="82" charset="0"/>
            </a:endParaRPr>
          </a:p>
        </p:txBody>
      </p:sp>
      <p:sp>
        <p:nvSpPr>
          <p:cNvPr id="3" name="Content Placeholder 2"/>
          <p:cNvSpPr>
            <a:spLocks noGrp="1"/>
          </p:cNvSpPr>
          <p:nvPr>
            <p:ph idx="1"/>
          </p:nvPr>
        </p:nvSpPr>
        <p:spPr/>
        <p:txBody>
          <a:bodyPr>
            <a:normAutofit lnSpcReduction="10000"/>
          </a:bodyPr>
          <a:lstStyle/>
          <a:p>
            <a:r>
              <a:rPr lang="en-US" sz="3000" dirty="0" smtClean="0">
                <a:latin typeface="Agency FB" pitchFamily="34" charset="0"/>
              </a:rPr>
              <a:t>Amounts debited to the profit and loss account, being: </a:t>
            </a:r>
          </a:p>
          <a:p>
            <a:pPr>
              <a:buNone/>
            </a:pPr>
            <a:r>
              <a:rPr lang="en-US" sz="3000" dirty="0" smtClean="0">
                <a:latin typeface="Agency FB" pitchFamily="34" charset="0"/>
              </a:rPr>
              <a:t>      “Expenditure of personal nature;</a:t>
            </a:r>
            <a:r>
              <a:rPr lang="en-US" b="1" dirty="0" smtClean="0"/>
              <a:t> “</a:t>
            </a:r>
          </a:p>
          <a:p>
            <a:r>
              <a:rPr lang="en-US" sz="3000" b="1" u="sng" dirty="0" smtClean="0">
                <a:latin typeface="Agency FB" pitchFamily="34" charset="0"/>
              </a:rPr>
              <a:t>Points</a:t>
            </a:r>
            <a:r>
              <a:rPr lang="en-US" sz="3000" u="sng" dirty="0" smtClean="0">
                <a:latin typeface="Agency FB" pitchFamily="34" charset="0"/>
              </a:rPr>
              <a:t> </a:t>
            </a:r>
            <a:r>
              <a:rPr lang="en-US" sz="3000" b="1" u="sng" dirty="0" smtClean="0">
                <a:latin typeface="Agency FB" pitchFamily="34" charset="0"/>
              </a:rPr>
              <a:t>to be noted :</a:t>
            </a:r>
          </a:p>
          <a:p>
            <a:pPr marL="596646" indent="-514350" algn="just">
              <a:buAutoNum type="arabicPeriod"/>
            </a:pPr>
            <a:r>
              <a:rPr lang="en-US" sz="2800" dirty="0" smtClean="0">
                <a:latin typeface="Agency FB" pitchFamily="34" charset="0"/>
              </a:rPr>
              <a:t>Personal expenses are not deductible under section 37.</a:t>
            </a:r>
          </a:p>
          <a:p>
            <a:pPr marL="596646" indent="-514350" algn="just">
              <a:buAutoNum type="arabicPeriod"/>
            </a:pPr>
            <a:r>
              <a:rPr lang="en-US" sz="2800" dirty="0" smtClean="0">
                <a:latin typeface="Agency FB" pitchFamily="34" charset="0"/>
              </a:rPr>
              <a:t>The word personal is confined to assessee only. Personal expenditure of employees under contractual or as business practice is accepted</a:t>
            </a:r>
          </a:p>
          <a:p>
            <a:pPr marL="596646" indent="-514350" algn="just">
              <a:buAutoNum type="arabicPeriod"/>
            </a:pPr>
            <a:r>
              <a:rPr lang="en-US" sz="2800" dirty="0" smtClean="0">
                <a:latin typeface="Agency FB" pitchFamily="34" charset="0"/>
              </a:rPr>
              <a:t>Documentation is generally required for this purpose and proof that it is not carried in violation of company’s policies.</a:t>
            </a:r>
          </a:p>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17(e)</a:t>
            </a:r>
            <a:endParaRPr lang="en-US" u="sng" dirty="0">
              <a:latin typeface="Algerian" pitchFamily="82" charset="0"/>
            </a:endParaRPr>
          </a:p>
        </p:txBody>
      </p:sp>
      <p:sp>
        <p:nvSpPr>
          <p:cNvPr id="3" name="Content Placeholder 2"/>
          <p:cNvSpPr>
            <a:spLocks noGrp="1"/>
          </p:cNvSpPr>
          <p:nvPr>
            <p:ph idx="1"/>
          </p:nvPr>
        </p:nvSpPr>
        <p:spPr>
          <a:xfrm>
            <a:off x="1435608" y="1295400"/>
            <a:ext cx="7498080" cy="4953000"/>
          </a:xfrm>
        </p:spPr>
        <p:txBody>
          <a:bodyPr>
            <a:normAutofit lnSpcReduction="10000"/>
          </a:bodyPr>
          <a:lstStyle/>
          <a:p>
            <a:pPr algn="just"/>
            <a:r>
              <a:rPr lang="en-US" sz="2000" b="1" dirty="0" smtClean="0">
                <a:latin typeface="Agency FB" pitchFamily="34" charset="0"/>
              </a:rPr>
              <a:t>(</a:t>
            </a:r>
            <a:r>
              <a:rPr lang="en-US" sz="2000" b="1" dirty="0" err="1" smtClean="0">
                <a:latin typeface="Agency FB" pitchFamily="34" charset="0"/>
              </a:rPr>
              <a:t>i</a:t>
            </a:r>
            <a:r>
              <a:rPr lang="en-US" sz="2000" b="1" dirty="0" smtClean="0">
                <a:latin typeface="Agency FB" pitchFamily="34" charset="0"/>
              </a:rPr>
              <a:t>) expenditure by way of penalty or fine for violation of any law for the  time being in force; </a:t>
            </a:r>
            <a:r>
              <a:rPr lang="en-US" sz="2000" dirty="0" smtClean="0">
                <a:latin typeface="Agency FB" pitchFamily="34" charset="0"/>
              </a:rPr>
              <a:t> </a:t>
            </a:r>
          </a:p>
          <a:p>
            <a:pPr algn="just"/>
            <a:r>
              <a:rPr lang="en-US" sz="2000" b="1" dirty="0" smtClean="0">
                <a:latin typeface="Agency FB" pitchFamily="34" charset="0"/>
              </a:rPr>
              <a:t>(ii) any other penalty or fine; </a:t>
            </a:r>
            <a:r>
              <a:rPr lang="en-US" sz="2000" dirty="0" smtClean="0">
                <a:latin typeface="Agency FB" pitchFamily="34" charset="0"/>
              </a:rPr>
              <a:t> </a:t>
            </a:r>
          </a:p>
          <a:p>
            <a:pPr algn="just"/>
            <a:r>
              <a:rPr lang="en-US" sz="2000" b="1" dirty="0" smtClean="0">
                <a:latin typeface="Agency FB" pitchFamily="34" charset="0"/>
              </a:rPr>
              <a:t>(iii) expenditure incurred for any purpose which is an offence or which is  prohibited by law; </a:t>
            </a:r>
          </a:p>
          <a:p>
            <a:pPr>
              <a:buNone/>
            </a:pPr>
            <a:r>
              <a:rPr lang="en-US" sz="2400" b="1" u="sng" dirty="0" smtClean="0">
                <a:latin typeface="Agency FB" pitchFamily="34" charset="0"/>
              </a:rPr>
              <a:t>Points</a:t>
            </a:r>
            <a:r>
              <a:rPr lang="en-US" sz="2400" u="sng" dirty="0" smtClean="0">
                <a:latin typeface="Agency FB" pitchFamily="34" charset="0"/>
              </a:rPr>
              <a:t> </a:t>
            </a:r>
            <a:r>
              <a:rPr lang="en-US" sz="2400" b="1" u="sng" dirty="0" smtClean="0">
                <a:latin typeface="Agency FB" pitchFamily="34" charset="0"/>
              </a:rPr>
              <a:t>to be noted :</a:t>
            </a:r>
          </a:p>
          <a:p>
            <a:pPr marL="539496" indent="-457200" algn="just">
              <a:buAutoNum type="arabicPeriod"/>
            </a:pPr>
            <a:r>
              <a:rPr lang="en-US" sz="2600" dirty="0" smtClean="0">
                <a:latin typeface="Agency FB" pitchFamily="34" charset="0"/>
              </a:rPr>
              <a:t>This clause covers only penalty or fine and not the payment for contractual breach or for redressal of contractual wrongs. </a:t>
            </a:r>
          </a:p>
          <a:p>
            <a:pPr marL="539496" indent="-457200" algn="just">
              <a:buAutoNum type="arabicPeriod"/>
            </a:pPr>
            <a:r>
              <a:rPr lang="en-US" sz="2600" dirty="0" smtClean="0">
                <a:latin typeface="Agency FB" pitchFamily="34" charset="0"/>
              </a:rPr>
              <a:t>Explanation to section 37 specifically states any  expenditure incurred for any purpose which is an offence or which is  prohibited by law is not deductible , only compounding penalty (i.e. incurred for the purpose of saving the assessee from the consequences of these expenditure is allowed.)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838200"/>
          </a:xfrm>
        </p:spPr>
        <p:txBody>
          <a:bodyPr/>
          <a:lstStyle/>
          <a:p>
            <a:r>
              <a:rPr lang="en-US" u="sng" dirty="0" smtClean="0">
                <a:latin typeface="Algerian" pitchFamily="82" charset="0"/>
              </a:rPr>
              <a:t>Clause 17(F)</a:t>
            </a:r>
            <a:endParaRPr lang="en-US" dirty="0"/>
          </a:p>
        </p:txBody>
      </p:sp>
      <p:sp>
        <p:nvSpPr>
          <p:cNvPr id="3" name="Content Placeholder 2"/>
          <p:cNvSpPr>
            <a:spLocks noGrp="1"/>
          </p:cNvSpPr>
          <p:nvPr>
            <p:ph idx="1"/>
          </p:nvPr>
        </p:nvSpPr>
        <p:spPr>
          <a:xfrm>
            <a:off x="1435608" y="990600"/>
            <a:ext cx="7498080" cy="6248400"/>
          </a:xfrm>
        </p:spPr>
        <p:txBody>
          <a:bodyPr>
            <a:normAutofit fontScale="47500" lnSpcReduction="20000"/>
          </a:bodyPr>
          <a:lstStyle/>
          <a:p>
            <a:r>
              <a:rPr lang="en-US" sz="5100" b="1" dirty="0" smtClean="0"/>
              <a:t>Amounts inadmissible under section 40(a); </a:t>
            </a:r>
          </a:p>
          <a:p>
            <a:r>
              <a:rPr lang="en-US" sz="4500" b="1" dirty="0" smtClean="0">
                <a:latin typeface="Agency FB" pitchFamily="34" charset="0"/>
              </a:rPr>
              <a:t>Section 40(a) covers the following:</a:t>
            </a:r>
          </a:p>
          <a:p>
            <a:pPr>
              <a:buNone/>
            </a:pPr>
            <a:endParaRPr lang="en-US" sz="2100" b="1" dirty="0" smtClean="0">
              <a:latin typeface="Agency FB" pitchFamily="34" charset="0"/>
            </a:endParaRPr>
          </a:p>
          <a:p>
            <a:pPr marL="653796" indent="-571500" algn="just">
              <a:buAutoNum type="romanLcParenBoth"/>
            </a:pPr>
            <a:r>
              <a:rPr lang="en-US" sz="3400" i="1" dirty="0" smtClean="0">
                <a:latin typeface="Arial Narrow" pitchFamily="34" charset="0"/>
              </a:rPr>
              <a:t>Any interest, royalty, fees for technical services or other sum chargeable under the Income tax Act, which is payable outside India or in India to a non resident, not being a company or to a foreign company on which tax has not been deducted or after deduction has not been paid before the expiry of the time prescribes under section 200(1) and in accordance with other provisions of Chapter XVII B.   </a:t>
            </a:r>
          </a:p>
          <a:p>
            <a:pPr marL="653796" indent="-571500" algn="just">
              <a:buAutoNum type="romanLcParenBoth"/>
            </a:pPr>
            <a:r>
              <a:rPr lang="en-US" sz="3400" i="1" dirty="0" smtClean="0">
                <a:latin typeface="Arial Narrow" pitchFamily="34" charset="0"/>
              </a:rPr>
              <a:t> Any interest, commission or brokerage, fees for professional services or fees for technical services payable to a resident or amounts payable to a contractor or sub-contractor, being resident for carrying out any work (including supply or </a:t>
            </a:r>
            <a:r>
              <a:rPr lang="en-US" sz="3400" i="1" dirty="0" err="1" smtClean="0">
                <a:latin typeface="Arial Narrow" pitchFamily="34" charset="0"/>
              </a:rPr>
              <a:t>labour</a:t>
            </a:r>
            <a:r>
              <a:rPr lang="en-US" sz="3400" i="1" dirty="0" smtClean="0">
                <a:latin typeface="Arial Narrow" pitchFamily="34" charset="0"/>
              </a:rPr>
              <a:t> for carrying out any work) on which tax is deductible under Chapter XVII-B and such tax has not been deducted or after deduction has not been paid during the previous year or in the subsequent year before the expiry of the time prescribed under sub-section (1) of section 200. </a:t>
            </a:r>
          </a:p>
          <a:p>
            <a:pPr marL="653796" indent="-571500" algn="just">
              <a:buAutoNum type="romanLcParenBoth"/>
            </a:pPr>
            <a:r>
              <a:rPr lang="en-US" sz="3400" i="1" dirty="0" smtClean="0">
                <a:latin typeface="Arial Narrow" pitchFamily="34" charset="0"/>
              </a:rPr>
              <a:t>  Any sum paid on account of securities transaction tax.</a:t>
            </a:r>
          </a:p>
          <a:p>
            <a:pPr marL="653796" indent="-571500" algn="just">
              <a:buAutoNum type="romanLcParenBoth"/>
            </a:pPr>
            <a:r>
              <a:rPr lang="en-US" sz="3400" i="1" dirty="0" smtClean="0">
                <a:latin typeface="Arial Narrow" pitchFamily="34" charset="0"/>
              </a:rPr>
              <a:t>  Any sum paid on account of fringe benefit tax.</a:t>
            </a:r>
          </a:p>
          <a:p>
            <a:pPr marL="653796" indent="-571500" algn="just">
              <a:buAutoNum type="romanLcParenBoth"/>
            </a:pPr>
            <a:r>
              <a:rPr lang="en-US" sz="3400" i="1" dirty="0" smtClean="0">
                <a:latin typeface="Arial Narrow" pitchFamily="34" charset="0"/>
              </a:rPr>
              <a:t> Any sum paid on account of any rate or tax levied on the profits or gains of any business or profession or assessed at a proportion of, or otherwise on the basis of, any such profits or gains. </a:t>
            </a:r>
          </a:p>
          <a:p>
            <a:pPr marL="653796" indent="-571500" algn="just">
              <a:buAutoNum type="romanLcParenBoth"/>
            </a:pPr>
            <a:r>
              <a:rPr lang="en-US" sz="3400" i="1" dirty="0" smtClean="0">
                <a:latin typeface="Arial Narrow" pitchFamily="34" charset="0"/>
              </a:rPr>
              <a:t> Any sum paid on account of wealth tax. </a:t>
            </a:r>
          </a:p>
          <a:p>
            <a:pPr marL="653796" indent="-571500" algn="just">
              <a:buAutoNum type="romanLcParenBoth"/>
            </a:pPr>
            <a:r>
              <a:rPr lang="en-US" sz="3400" i="1" dirty="0" smtClean="0">
                <a:latin typeface="Arial Narrow" pitchFamily="34" charset="0"/>
              </a:rPr>
              <a:t> Any payment which is chargeable under the head “salaries”, if it is payable outside India or to a non resident and if the tax has not been paid thereon nor deducted there from under Chapter XVII-B. </a:t>
            </a:r>
            <a:endParaRPr lang="en-US" sz="3400" i="1" dirty="0">
              <a:latin typeface="Arial Narrow"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17(G)</a:t>
            </a:r>
            <a:endParaRPr lang="en-US" dirty="0"/>
          </a:p>
        </p:txBody>
      </p:sp>
      <p:sp>
        <p:nvSpPr>
          <p:cNvPr id="3" name="Content Placeholder 2"/>
          <p:cNvSpPr>
            <a:spLocks noGrp="1"/>
          </p:cNvSpPr>
          <p:nvPr>
            <p:ph idx="1"/>
          </p:nvPr>
        </p:nvSpPr>
        <p:spPr/>
        <p:txBody>
          <a:bodyPr>
            <a:normAutofit/>
          </a:bodyPr>
          <a:lstStyle/>
          <a:p>
            <a:pPr algn="just"/>
            <a:r>
              <a:rPr lang="en-US" sz="2200" b="1" dirty="0" smtClean="0">
                <a:latin typeface="Agency FB" pitchFamily="34" charset="0"/>
              </a:rPr>
              <a:t>Interest, salary, bonus, commission or remuneration inadmissible under Section 40(b)/40(</a:t>
            </a:r>
            <a:r>
              <a:rPr lang="en-US" sz="2200" b="1" dirty="0" err="1" smtClean="0">
                <a:latin typeface="Agency FB" pitchFamily="34" charset="0"/>
              </a:rPr>
              <a:t>ba</a:t>
            </a:r>
            <a:r>
              <a:rPr lang="en-US" sz="2200" b="1" dirty="0" smtClean="0">
                <a:latin typeface="Agency FB" pitchFamily="34" charset="0"/>
              </a:rPr>
              <a:t>) and computation thereof; </a:t>
            </a:r>
          </a:p>
          <a:p>
            <a:pPr algn="just"/>
            <a:endParaRPr lang="en-US" sz="500" b="1" dirty="0" smtClean="0">
              <a:latin typeface="Agency FB" pitchFamily="34" charset="0"/>
            </a:endParaRPr>
          </a:p>
          <a:p>
            <a:pPr algn="just"/>
            <a:r>
              <a:rPr lang="en-US" sz="2200" b="1" dirty="0" smtClean="0">
                <a:latin typeface="Agency FB" pitchFamily="34" charset="0"/>
              </a:rPr>
              <a:t>Section 40(b) is as follows:</a:t>
            </a:r>
          </a:p>
          <a:p>
            <a:pPr algn="just">
              <a:buNone/>
            </a:pPr>
            <a:r>
              <a:rPr lang="en-US" sz="2200" dirty="0" smtClean="0">
                <a:latin typeface="Agency FB" pitchFamily="34" charset="0"/>
              </a:rPr>
              <a:t>     Sec.40(b) spells out the conditions for claiming deduction of remuneration of partners .  These are:</a:t>
            </a:r>
          </a:p>
          <a:p>
            <a:pPr algn="just">
              <a:buNone/>
            </a:pPr>
            <a:r>
              <a:rPr lang="en-US" sz="1600" dirty="0" smtClean="0">
                <a:latin typeface="Agency FB" pitchFamily="34" charset="0"/>
              </a:rPr>
              <a:t> 1.         </a:t>
            </a:r>
            <a:r>
              <a:rPr lang="en-US" sz="2200" dirty="0" smtClean="0">
                <a:latin typeface="Agency FB" pitchFamily="34" charset="0"/>
              </a:rPr>
              <a:t>It should be paid only to working partners.</a:t>
            </a:r>
          </a:p>
          <a:p>
            <a:pPr marL="539496" indent="-457200" algn="just">
              <a:buAutoNum type="arabicPeriod" startAt="2"/>
            </a:pPr>
            <a:r>
              <a:rPr lang="en-US" sz="2200" dirty="0" smtClean="0">
                <a:latin typeface="Agency FB" pitchFamily="34" charset="0"/>
              </a:rPr>
              <a:t>It must be authorized by the partnership deed.</a:t>
            </a:r>
          </a:p>
          <a:p>
            <a:pPr marL="539496" indent="-457200" algn="just">
              <a:buAutoNum type="arabicPeriod" startAt="2"/>
            </a:pPr>
            <a:r>
              <a:rPr lang="en-US" sz="2200" dirty="0" smtClean="0">
                <a:latin typeface="Agency FB" pitchFamily="34" charset="0"/>
              </a:rPr>
              <a:t>It should not pertain to a period prior to partnership deed. </a:t>
            </a:r>
          </a:p>
          <a:p>
            <a:pPr marL="539496" indent="-457200" algn="just">
              <a:buAutoNum type="arabicPeriod" startAt="2"/>
            </a:pPr>
            <a:r>
              <a:rPr lang="en-US" sz="2200" dirty="0" smtClean="0">
                <a:latin typeface="Agency FB" pitchFamily="34" charset="0"/>
              </a:rPr>
              <a:t>It should not exceed the prescribed limit.</a:t>
            </a:r>
          </a:p>
          <a:p>
            <a:pPr marL="539496" indent="-457200" algn="just">
              <a:buNone/>
            </a:pPr>
            <a:r>
              <a:rPr lang="en-US" sz="2200" dirty="0" smtClean="0">
                <a:latin typeface="Agency FB" pitchFamily="34" charset="0"/>
              </a:rPr>
              <a:t>Interest should be calculated on the net credit balance standing in the account of</a:t>
            </a:r>
          </a:p>
          <a:p>
            <a:pPr marL="539496" indent="-457200" algn="just">
              <a:buNone/>
            </a:pPr>
            <a:r>
              <a:rPr lang="en-US" sz="2200" dirty="0" smtClean="0">
                <a:latin typeface="Agency FB" pitchFamily="34" charset="0"/>
              </a:rPr>
              <a:t>Partner generally monthly.</a:t>
            </a:r>
          </a:p>
          <a:p>
            <a:pPr marL="539496" indent="-457200" algn="just">
              <a:buNone/>
            </a:pPr>
            <a:endParaRPr lang="en-US" sz="2200" dirty="0" smtClean="0">
              <a:latin typeface="Agency FB" pitchFamily="34" charset="0"/>
            </a:endParaRPr>
          </a:p>
          <a:p>
            <a:pPr marL="539496" indent="-457200" algn="just">
              <a:buNone/>
            </a:pPr>
            <a:endParaRPr lang="en-US"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17(G)</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sz="2800" dirty="0" smtClean="0">
                <a:latin typeface="Agency FB" pitchFamily="34" charset="0"/>
              </a:rPr>
              <a:t>Sec.40(b) spells out the conditions for claiming deduction of interest paid to partners on capital.  These are:</a:t>
            </a:r>
          </a:p>
          <a:p>
            <a:pPr marL="596646" indent="-514350" algn="just">
              <a:buFont typeface="+mj-lt"/>
              <a:buAutoNum type="arabicPeriod"/>
            </a:pPr>
            <a:r>
              <a:rPr lang="en-US" sz="2600" dirty="0" smtClean="0">
                <a:latin typeface="Agency FB" pitchFamily="34" charset="0"/>
              </a:rPr>
              <a:t>The payment should be authorized by the partnership deed. </a:t>
            </a:r>
          </a:p>
          <a:p>
            <a:pPr marL="596646" indent="-514350" algn="just">
              <a:buFont typeface="+mj-lt"/>
              <a:buAutoNum type="arabicPeriod"/>
            </a:pPr>
            <a:r>
              <a:rPr lang="en-US" sz="2600" dirty="0" smtClean="0">
                <a:latin typeface="Agency FB" pitchFamily="34" charset="0"/>
              </a:rPr>
              <a:t>The payment should pertain to a period after the partnership deed.</a:t>
            </a:r>
          </a:p>
          <a:p>
            <a:pPr marL="596646" indent="-514350" algn="just">
              <a:buFont typeface="+mj-lt"/>
              <a:buAutoNum type="arabicPeriod"/>
            </a:pPr>
            <a:r>
              <a:rPr lang="en-US" sz="2600" dirty="0" smtClean="0">
                <a:latin typeface="Agency FB" pitchFamily="34" charset="0"/>
              </a:rPr>
              <a:t>Rate of interest should not exceed 12 per cent</a:t>
            </a:r>
            <a:r>
              <a:rPr lang="en-US" sz="2800" dirty="0" smtClean="0">
                <a:latin typeface="Agency FB" pitchFamily="34" charset="0"/>
              </a:rPr>
              <a:t>. </a:t>
            </a:r>
          </a:p>
          <a:p>
            <a:pPr marL="596646" indent="-514350" algn="just">
              <a:buNone/>
            </a:pPr>
            <a:r>
              <a:rPr lang="en-US" sz="2800" dirty="0" smtClean="0">
                <a:latin typeface="Agency FB" pitchFamily="34" charset="0"/>
              </a:rPr>
              <a:t>And also section 184 should be satisfied </a:t>
            </a:r>
          </a:p>
          <a:p>
            <a:pPr marL="596646" indent="-514350" algn="just">
              <a:buAutoNum type="arabicPeriod"/>
            </a:pPr>
            <a:r>
              <a:rPr lang="en-US" sz="2600" dirty="0" smtClean="0">
                <a:latin typeface="Agency FB" pitchFamily="34" charset="0"/>
              </a:rPr>
              <a:t>Partnership deed should be in written form</a:t>
            </a:r>
          </a:p>
          <a:p>
            <a:pPr marL="596646" indent="-514350" algn="just">
              <a:buAutoNum type="arabicPeriod"/>
            </a:pPr>
            <a:r>
              <a:rPr lang="en-US" sz="2600" dirty="0" smtClean="0">
                <a:latin typeface="Agency FB" pitchFamily="34" charset="0"/>
              </a:rPr>
              <a:t>Shares of partner should be specified in the deed</a:t>
            </a:r>
          </a:p>
          <a:p>
            <a:pPr marL="596646" indent="-514350" algn="just">
              <a:buAutoNum type="arabicPeriod"/>
            </a:pPr>
            <a:r>
              <a:rPr lang="en-US" sz="2600" dirty="0" smtClean="0">
                <a:latin typeface="Agency FB" pitchFamily="34" charset="0"/>
              </a:rPr>
              <a:t>Copy of revised deed if there is any change in constitution of partnership should be given.</a:t>
            </a:r>
          </a:p>
          <a:p>
            <a:pPr marL="596646" indent="-514350" algn="just">
              <a:buNone/>
            </a:pPr>
            <a:r>
              <a:rPr lang="en-US" sz="2600" b="1" dirty="0" smtClean="0">
                <a:latin typeface="Agency FB" pitchFamily="34" charset="0"/>
              </a:rPr>
              <a:t>Section 40 (</a:t>
            </a:r>
            <a:r>
              <a:rPr lang="en-US" sz="2600" b="1" dirty="0" err="1" smtClean="0">
                <a:latin typeface="Agency FB" pitchFamily="34" charset="0"/>
              </a:rPr>
              <a:t>ba</a:t>
            </a:r>
            <a:r>
              <a:rPr lang="en-US" sz="2600" b="1" dirty="0" smtClean="0">
                <a:latin typeface="Agency FB" pitchFamily="34" charset="0"/>
              </a:rPr>
              <a:t>)</a:t>
            </a:r>
          </a:p>
          <a:p>
            <a:pPr marL="596646" indent="-514350" algn="just">
              <a:buNone/>
            </a:pPr>
            <a:r>
              <a:rPr lang="en-US" sz="2600" dirty="0" smtClean="0">
                <a:latin typeface="Agency FB" pitchFamily="34" charset="0"/>
              </a:rPr>
              <a:t>                       It is related to </a:t>
            </a:r>
            <a:r>
              <a:rPr lang="en-US" sz="2600" dirty="0" err="1" smtClean="0">
                <a:latin typeface="Agency FB" pitchFamily="34" charset="0"/>
              </a:rPr>
              <a:t>to</a:t>
            </a:r>
            <a:r>
              <a:rPr lang="en-US" sz="2600" dirty="0" smtClean="0">
                <a:latin typeface="Agency FB" pitchFamily="34" charset="0"/>
              </a:rPr>
              <a:t> AOP’s and BOI’s , as per this section any interest</a:t>
            </a:r>
          </a:p>
          <a:p>
            <a:pPr marL="596646" indent="-514350" algn="just">
              <a:buNone/>
            </a:pPr>
            <a:r>
              <a:rPr lang="en-US" sz="2600" dirty="0" smtClean="0">
                <a:latin typeface="Agency FB" pitchFamily="34" charset="0"/>
              </a:rPr>
              <a:t>,bonus, remuneration ,salary, or commission paid by them to their members is </a:t>
            </a:r>
          </a:p>
          <a:p>
            <a:pPr marL="596646" indent="-514350" algn="just">
              <a:buNone/>
            </a:pPr>
            <a:r>
              <a:rPr lang="en-US" sz="2600" dirty="0" smtClean="0">
                <a:latin typeface="Agency FB" pitchFamily="34" charset="0"/>
              </a:rPr>
              <a:t>Not allowed as deduction</a:t>
            </a:r>
          </a:p>
          <a:p>
            <a:pPr marL="596646" indent="-514350" algn="just">
              <a:buNone/>
            </a:pPr>
            <a:endParaRPr lang="en-US" sz="26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17(H)</a:t>
            </a:r>
            <a:endParaRPr lang="en-US" dirty="0"/>
          </a:p>
        </p:txBody>
      </p:sp>
      <p:sp>
        <p:nvSpPr>
          <p:cNvPr id="3" name="Content Placeholder 2"/>
          <p:cNvSpPr>
            <a:spLocks noGrp="1"/>
          </p:cNvSpPr>
          <p:nvPr>
            <p:ph idx="1"/>
          </p:nvPr>
        </p:nvSpPr>
        <p:spPr>
          <a:xfrm>
            <a:off x="1435608" y="1219200"/>
            <a:ext cx="7498080" cy="5029200"/>
          </a:xfrm>
        </p:spPr>
        <p:txBody>
          <a:bodyPr>
            <a:normAutofit fontScale="85000" lnSpcReduction="10000"/>
          </a:bodyPr>
          <a:lstStyle/>
          <a:p>
            <a:pPr algn="just"/>
            <a:r>
              <a:rPr lang="en-US" sz="2000" b="1" i="1" dirty="0" smtClean="0"/>
              <a:t>(</a:t>
            </a:r>
            <a:r>
              <a:rPr lang="en-US" sz="2000" i="1" dirty="0" err="1" smtClean="0"/>
              <a:t>i</a:t>
            </a:r>
            <a:r>
              <a:rPr lang="en-US" sz="2000" dirty="0" smtClean="0">
                <a:latin typeface="Agency FB" pitchFamily="34" charset="0"/>
              </a:rPr>
              <a:t>)  Whether a certificate has been obtained from the assessee regarding payments relating to any expenditure covered under Section 40A(3) that the payments were made by account payee </a:t>
            </a:r>
            <a:r>
              <a:rPr lang="en-US" sz="2000" dirty="0" err="1" smtClean="0">
                <a:latin typeface="Agency FB" pitchFamily="34" charset="0"/>
              </a:rPr>
              <a:t>cheques</a:t>
            </a:r>
            <a:r>
              <a:rPr lang="en-US" sz="2000" dirty="0" smtClean="0">
                <a:latin typeface="Agency FB" pitchFamily="34" charset="0"/>
              </a:rPr>
              <a:t> drawn on a bank or account payee bank draft, as the case may be;    [Yes/No]  </a:t>
            </a:r>
          </a:p>
          <a:p>
            <a:pPr algn="just"/>
            <a:r>
              <a:rPr lang="en-US" sz="2000" dirty="0" smtClean="0">
                <a:latin typeface="Agency FB" pitchFamily="34" charset="0"/>
              </a:rPr>
              <a:t>(ii) amount inadmissible under Section 40A(3), read with rule 6DD [with break-up of inadmissible amounts]; </a:t>
            </a:r>
          </a:p>
          <a:p>
            <a:pPr algn="just"/>
            <a:r>
              <a:rPr lang="en-US" sz="2000" dirty="0" smtClean="0"/>
              <a:t> </a:t>
            </a:r>
            <a:r>
              <a:rPr lang="en-US" sz="2000" dirty="0" smtClean="0">
                <a:latin typeface="Agency FB" pitchFamily="34" charset="0"/>
              </a:rPr>
              <a:t>Provisions of section 40A (3) have three limbs. </a:t>
            </a:r>
          </a:p>
          <a:p>
            <a:pPr algn="just"/>
            <a:r>
              <a:rPr lang="en-US" sz="2000" b="1" dirty="0" smtClean="0">
                <a:latin typeface="Agency FB" pitchFamily="34" charset="0"/>
              </a:rPr>
              <a:t>1</a:t>
            </a:r>
            <a:r>
              <a:rPr lang="en-US" sz="2000" dirty="0" smtClean="0">
                <a:latin typeface="Agency FB" pitchFamily="34" charset="0"/>
              </a:rPr>
              <a:t> The assessee incurs an expenditure which is otherwise deductible. The amount of the expenditure exceeds Rs. 20,000. The payment in respect of the above expenditure (or part thereof) exceeds Rs. 20,000. The payment is made otherwise than by an account payee </a:t>
            </a:r>
            <a:r>
              <a:rPr lang="en-US" sz="2000" dirty="0" err="1" smtClean="0">
                <a:latin typeface="Agency FB" pitchFamily="34" charset="0"/>
              </a:rPr>
              <a:t>cheque</a:t>
            </a:r>
            <a:r>
              <a:rPr lang="en-US" sz="2000" dirty="0" smtClean="0">
                <a:latin typeface="Agency FB" pitchFamily="34" charset="0"/>
              </a:rPr>
              <a:t> or an account payee demand draft. In this case the no deduction would be allowed in respect of such expenditure. </a:t>
            </a:r>
          </a:p>
          <a:p>
            <a:pPr algn="just"/>
            <a:r>
              <a:rPr lang="en-US" sz="2000" b="1" dirty="0" smtClean="0">
                <a:latin typeface="Agency FB" pitchFamily="34" charset="0"/>
              </a:rPr>
              <a:t>2</a:t>
            </a:r>
            <a:r>
              <a:rPr lang="en-US" sz="2000" dirty="0" smtClean="0">
                <a:latin typeface="Agency FB" pitchFamily="34" charset="0"/>
              </a:rPr>
              <a:t> Where the assessee claims the expenditure on the basis of the principle of accrual and in the subsequent year he makes payment of such expenditure otherwise than by account payee </a:t>
            </a:r>
            <a:r>
              <a:rPr lang="en-US" sz="2000" dirty="0" err="1" smtClean="0">
                <a:latin typeface="Agency FB" pitchFamily="34" charset="0"/>
              </a:rPr>
              <a:t>cheque</a:t>
            </a:r>
            <a:r>
              <a:rPr lang="en-US" sz="2000" dirty="0" smtClean="0">
                <a:latin typeface="Agency FB" pitchFamily="34" charset="0"/>
              </a:rPr>
              <a:t> or account payee demand draft, such payment shall be deemed to be the profits and gains chargeable to tax if the payment exceed Rs. 20,000. </a:t>
            </a:r>
          </a:p>
          <a:p>
            <a:pPr algn="just"/>
            <a:r>
              <a:rPr lang="en-US" sz="2000" b="1" dirty="0" smtClean="0">
                <a:latin typeface="Agency FB" pitchFamily="34" charset="0"/>
              </a:rPr>
              <a:t>3</a:t>
            </a:r>
            <a:r>
              <a:rPr lang="en-US" sz="2000" dirty="0" smtClean="0">
                <a:latin typeface="Agency FB" pitchFamily="34" charset="0"/>
              </a:rPr>
              <a:t> No disallowance would be made in the said cases in respect of cases prescribed under rule 6DD. </a:t>
            </a:r>
          </a:p>
          <a:p>
            <a:pPr algn="just"/>
            <a:r>
              <a:rPr lang="en-US" sz="2000" b="1" dirty="0" smtClean="0">
                <a:latin typeface="Agency FB" pitchFamily="34" charset="0"/>
              </a:rPr>
              <a:t>4 </a:t>
            </a:r>
            <a:r>
              <a:rPr lang="en-US" sz="2000" dirty="0" smtClean="0">
                <a:latin typeface="Agency FB" pitchFamily="34" charset="0"/>
              </a:rPr>
              <a:t>Payment made to any transporter more then Rs. 35000  for plying, hiring and leasing in a day is covered</a:t>
            </a:r>
          </a:p>
          <a:p>
            <a:pPr algn="just"/>
            <a:r>
              <a:rPr lang="en-US" sz="1800" i="1" dirty="0" smtClean="0"/>
              <a:t>Any amount not deductible under this section if debited to profit and loss account it has to be reported.</a:t>
            </a:r>
            <a:r>
              <a:rPr lang="en-US" sz="1800" dirty="0" smtClean="0"/>
              <a:t> </a:t>
            </a:r>
            <a:endParaRPr lang="en-US" sz="20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17(I)</a:t>
            </a:r>
            <a:endParaRPr lang="en-US" dirty="0"/>
          </a:p>
        </p:txBody>
      </p:sp>
      <p:sp>
        <p:nvSpPr>
          <p:cNvPr id="3" name="Content Placeholder 2"/>
          <p:cNvSpPr>
            <a:spLocks noGrp="1"/>
          </p:cNvSpPr>
          <p:nvPr>
            <p:ph idx="1"/>
          </p:nvPr>
        </p:nvSpPr>
        <p:spPr/>
        <p:txBody>
          <a:bodyPr>
            <a:normAutofit/>
          </a:bodyPr>
          <a:lstStyle/>
          <a:p>
            <a:pPr>
              <a:buNone/>
            </a:pPr>
            <a:r>
              <a:rPr lang="en-US" b="1" dirty="0" smtClean="0"/>
              <a:t> “ </a:t>
            </a:r>
            <a:r>
              <a:rPr lang="en-US" sz="2400" dirty="0" smtClean="0">
                <a:latin typeface="Agency FB" pitchFamily="34" charset="0"/>
              </a:rPr>
              <a:t>Amount of deduction in admissible in terms of section 14A in respect of the expenditure incurred in relation to income which does not form part of total income</a:t>
            </a:r>
            <a:r>
              <a:rPr lang="en-US" b="1" dirty="0" smtClean="0"/>
              <a:t>’’</a:t>
            </a:r>
          </a:p>
          <a:p>
            <a:pPr>
              <a:buNone/>
            </a:pPr>
            <a:r>
              <a:rPr lang="en-US" sz="2800" u="sng" dirty="0" smtClean="0">
                <a:latin typeface="Agency FB" pitchFamily="34" charset="0"/>
              </a:rPr>
              <a:t>Points  to be noted:</a:t>
            </a:r>
          </a:p>
          <a:p>
            <a:pPr marL="596646" indent="-514350">
              <a:buFont typeface="+mj-lt"/>
              <a:buAutoNum type="arabicPeriod"/>
            </a:pPr>
            <a:r>
              <a:rPr lang="en-US" sz="2400" dirty="0" smtClean="0">
                <a:latin typeface="Agency FB" pitchFamily="34" charset="0"/>
              </a:rPr>
              <a:t>Section  14 refers to the fact that for the purpose of computing </a:t>
            </a:r>
            <a:r>
              <a:rPr lang="en-US" sz="2400" dirty="0" err="1" smtClean="0">
                <a:latin typeface="Agency FB" pitchFamily="34" charset="0"/>
              </a:rPr>
              <a:t>assessee’s</a:t>
            </a:r>
            <a:r>
              <a:rPr lang="en-US" sz="2400" dirty="0" smtClean="0">
                <a:latin typeface="Agency FB" pitchFamily="34" charset="0"/>
              </a:rPr>
              <a:t> total income , no deduction shall be allowed in respect to the expenditure incurred by the assessee in related to the income which does not form the part of the income.</a:t>
            </a:r>
          </a:p>
          <a:p>
            <a:pPr marL="596646" indent="-514350">
              <a:buFont typeface="+mj-lt"/>
              <a:buAutoNum type="arabicPeriod"/>
            </a:pPr>
            <a:r>
              <a:rPr lang="en-US" sz="2400" dirty="0" smtClean="0">
                <a:latin typeface="Agency FB" pitchFamily="34" charset="0"/>
              </a:rPr>
              <a:t>If the assessing officer is not satisfied then he shall calculate the income as prescribed under rule 8D: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17(I)</a:t>
            </a:r>
            <a:endParaRPr lang="en-US" dirty="0"/>
          </a:p>
        </p:txBody>
      </p:sp>
      <p:sp>
        <p:nvSpPr>
          <p:cNvPr id="3" name="Content Placeholder 2"/>
          <p:cNvSpPr>
            <a:spLocks noGrp="1"/>
          </p:cNvSpPr>
          <p:nvPr>
            <p:ph idx="1"/>
          </p:nvPr>
        </p:nvSpPr>
        <p:spPr/>
        <p:txBody>
          <a:bodyPr>
            <a:normAutofit lnSpcReduction="10000"/>
          </a:bodyPr>
          <a:lstStyle/>
          <a:p>
            <a:pPr marL="596646" indent="-514350" algn="just">
              <a:buFont typeface="+mj-lt"/>
              <a:buAutoNum type="arabicPeriod"/>
            </a:pPr>
            <a:r>
              <a:rPr lang="en-US" sz="2400" dirty="0" smtClean="0">
                <a:latin typeface="Agency FB" pitchFamily="34" charset="0"/>
              </a:rPr>
              <a:t>The amount of expenditure directly relating to income not forming part of total income.</a:t>
            </a:r>
          </a:p>
          <a:p>
            <a:pPr marL="596646" indent="-514350" algn="just">
              <a:buFont typeface="+mj-lt"/>
              <a:buAutoNum type="arabicPeriod"/>
            </a:pPr>
            <a:r>
              <a:rPr lang="en-US" sz="2400" dirty="0" smtClean="0">
                <a:latin typeface="Agency FB" pitchFamily="34" charset="0"/>
              </a:rPr>
              <a:t>In a case where assessee has incurred expenditure by way of interest which is not attributable to any particular income or receipt , an amount computed in accordance of the  following formula will be disallowed:</a:t>
            </a:r>
          </a:p>
          <a:p>
            <a:pPr marL="596646" indent="-514350" algn="just">
              <a:buNone/>
            </a:pPr>
            <a:r>
              <a:rPr lang="en-US" sz="2400" dirty="0" smtClean="0">
                <a:latin typeface="Agency FB" pitchFamily="34" charset="0"/>
              </a:rPr>
              <a:t>         Interest exp. Other then the one mentioned x Average value of investment income from which does not form part of                income / Average value of total assets in balance  as appearing on the first and the last day of the previous year</a:t>
            </a:r>
          </a:p>
          <a:p>
            <a:pPr marL="596646" indent="-514350" algn="just">
              <a:buNone/>
            </a:pPr>
            <a:r>
              <a:rPr lang="en-US" sz="2400" dirty="0" smtClean="0">
                <a:latin typeface="Agency FB" pitchFamily="34" charset="0"/>
              </a:rPr>
              <a:t>3.   An amount  equal to the one and a half percent of the amount of investment, income from which does not form the part of the total income.</a:t>
            </a:r>
          </a:p>
          <a:p>
            <a:pPr>
              <a:buNone/>
            </a:pPr>
            <a:endParaRPr lang="en-US" sz="3600" u="sng" dirty="0" smtClean="0">
              <a:latin typeface="Agency FB" pitchFamily="34" charset="0"/>
            </a:endParaRPr>
          </a:p>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u="sng" dirty="0" smtClean="0">
                <a:latin typeface="Algerian" pitchFamily="82" charset="0"/>
              </a:rPr>
              <a:t>When is 3CD required to be  prepared ?</a:t>
            </a:r>
            <a:endParaRPr lang="en-US" sz="3600" u="sng" dirty="0">
              <a:latin typeface="Algerian" pitchFamily="82" charset="0"/>
            </a:endParaRPr>
          </a:p>
        </p:txBody>
      </p:sp>
      <p:sp>
        <p:nvSpPr>
          <p:cNvPr id="3" name="Content Placeholder 2"/>
          <p:cNvSpPr>
            <a:spLocks noGrp="1"/>
          </p:cNvSpPr>
          <p:nvPr>
            <p:ph idx="1"/>
          </p:nvPr>
        </p:nvSpPr>
        <p:spPr>
          <a:xfrm>
            <a:off x="1435608" y="1447800"/>
            <a:ext cx="7498080" cy="5410200"/>
          </a:xfrm>
        </p:spPr>
        <p:txBody>
          <a:bodyPr>
            <a:normAutofit fontScale="92500" lnSpcReduction="10000"/>
          </a:bodyPr>
          <a:lstStyle/>
          <a:p>
            <a:pPr algn="just">
              <a:buNone/>
            </a:pPr>
            <a:r>
              <a:rPr lang="en-US" sz="2000" dirty="0" smtClean="0">
                <a:latin typeface="Bell MT" pitchFamily="18" charset="0"/>
              </a:rPr>
              <a:t>    3CD is prescribed under Rule 6G(2) of the Income Tax Act,1961. There are total 32 clauses. 3CD is to be prepared and attached with the copy of audited accounts along with 3CA or 3CB as applicable under section 44AB of the Income Tax Act,1961.</a:t>
            </a:r>
          </a:p>
          <a:p>
            <a:pPr algn="just">
              <a:buNone/>
            </a:pPr>
            <a:r>
              <a:rPr lang="en-US" sz="2000" dirty="0" smtClean="0">
                <a:latin typeface="Bell MT" pitchFamily="18" charset="0"/>
              </a:rPr>
              <a:t>  Section 44AB is plainly read as follows:</a:t>
            </a:r>
          </a:p>
          <a:p>
            <a:pPr algn="just">
              <a:buNone/>
            </a:pPr>
            <a:r>
              <a:rPr lang="en-US" sz="1900" dirty="0" smtClean="0">
                <a:latin typeface="Bell MT" pitchFamily="18" charset="0"/>
              </a:rPr>
              <a:t> </a:t>
            </a:r>
            <a:r>
              <a:rPr lang="en-US" sz="1900" i="1" dirty="0" smtClean="0">
                <a:latin typeface="Bell MT" pitchFamily="18" charset="0"/>
              </a:rPr>
              <a:t>“ Every person</a:t>
            </a:r>
            <a:r>
              <a:rPr lang="en-US" sz="1900" b="1" i="1" dirty="0" smtClean="0">
                <a:latin typeface="Bell MT" pitchFamily="18" charset="0"/>
              </a:rPr>
              <a:t>:</a:t>
            </a:r>
          </a:p>
          <a:p>
            <a:pPr marL="539496" indent="-457200" algn="just">
              <a:buAutoNum type="alphaLcParenR"/>
            </a:pPr>
            <a:r>
              <a:rPr lang="en-US" sz="1900" b="1" i="1" dirty="0" smtClean="0">
                <a:latin typeface="Bell MT" pitchFamily="18" charset="0"/>
              </a:rPr>
              <a:t>Carrying on business shall , if his income or gross receipts exceed in business exceeds Rs. 1 Crore in the previous year </a:t>
            </a:r>
          </a:p>
          <a:p>
            <a:pPr marL="539496" indent="-457200" algn="just">
              <a:buAutoNum type="alphaLcParenR"/>
            </a:pPr>
            <a:r>
              <a:rPr lang="en-US" sz="1900" b="1" i="1" dirty="0" smtClean="0">
                <a:latin typeface="Bell MT" pitchFamily="18" charset="0"/>
              </a:rPr>
              <a:t>Carrying on profession ,shall if his gross receipts in profession exceeds Rs. 25 Lakh or</a:t>
            </a:r>
          </a:p>
          <a:p>
            <a:pPr marL="539496" indent="-457200" algn="just">
              <a:buAutoNum type="alphaLcParenR"/>
            </a:pPr>
            <a:r>
              <a:rPr lang="en-US" sz="1900" b="1" i="1" dirty="0" smtClean="0">
                <a:latin typeface="Bell MT" pitchFamily="18" charset="0"/>
              </a:rPr>
              <a:t>Carrying on business if his profits and gains from business are covered u/s 44AE or 44BB or 44BBB and has claims his profits to be lower than profits or gains computed on presumptive basis as per these sections(i.e.</a:t>
            </a:r>
          </a:p>
          <a:p>
            <a:pPr marL="539496" indent="-457200" algn="just">
              <a:buAutoNum type="alphaLcParenR"/>
            </a:pPr>
            <a:r>
              <a:rPr lang="en-US" sz="1900" b="1" i="1" dirty="0" smtClean="0">
                <a:latin typeface="Bell MT" pitchFamily="18" charset="0"/>
              </a:rPr>
              <a:t>Any eligible assessee (i.e. individual, HUF &amp; firm except companies and  LLP )covered u/s 44AD(i.e. their profits and gains from any business except not covered u/s 44AE and are not more than the taxable limit and his income is not lower than 8% of gross receipt</a:t>
            </a:r>
            <a:r>
              <a:rPr lang="en-US" sz="2000" b="1" i="1" dirty="0" smtClean="0">
                <a:latin typeface="Bell MT" pitchFamily="18" charset="0"/>
              </a:rPr>
              <a:t>s”</a:t>
            </a:r>
          </a:p>
          <a:p>
            <a:pPr marL="539496" indent="-457200" algn="just">
              <a:buAutoNum type="alphaLcParenR"/>
            </a:pPr>
            <a:endParaRPr lang="en-US" sz="2000" b="1" i="1"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18</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Ø"/>
            </a:pPr>
            <a:r>
              <a:rPr lang="en-US" sz="2800" dirty="0" smtClean="0">
                <a:latin typeface="Agency FB" pitchFamily="34" charset="0"/>
              </a:rPr>
              <a:t>Particulars of payments made to persons specified under Section 40A(2)(b) </a:t>
            </a:r>
          </a:p>
          <a:p>
            <a:pPr>
              <a:buNone/>
            </a:pPr>
            <a:endParaRPr lang="en-US" sz="2800" dirty="0" smtClean="0">
              <a:latin typeface="Agency FB" pitchFamily="34" charset="0"/>
            </a:endParaRPr>
          </a:p>
          <a:p>
            <a:r>
              <a:rPr lang="en-US" sz="2800" b="1" u="sng" dirty="0" smtClean="0">
                <a:latin typeface="Agency FB" pitchFamily="34" charset="0"/>
              </a:rPr>
              <a:t>Section 40A(2)(b) :</a:t>
            </a:r>
          </a:p>
          <a:p>
            <a:pPr algn="just"/>
            <a:r>
              <a:rPr lang="en-US" sz="2900" dirty="0" smtClean="0">
                <a:latin typeface="Agency FB" pitchFamily="34" charset="0"/>
              </a:rPr>
              <a:t>Applies only with regards to expenditure covered under section 30 to 37 (including purchase) made from specified person having substantial interest in business i.e. having at 20% equity shares in case of company or 20 % profits at any time during the year and also relative of such person is also covered.</a:t>
            </a:r>
          </a:p>
          <a:p>
            <a:pPr algn="just"/>
            <a:r>
              <a:rPr lang="en-US" sz="2900" dirty="0" smtClean="0">
                <a:latin typeface="Agency FB" pitchFamily="34" charset="0"/>
              </a:rPr>
              <a:t>Relative as defined under section 2(41) includes spouse, brother , sister or any lineal ascendant or descendant. </a:t>
            </a:r>
          </a:p>
          <a:p>
            <a:pPr algn="just"/>
            <a:r>
              <a:rPr lang="en-US" sz="2900" dirty="0" smtClean="0">
                <a:latin typeface="Agency FB" pitchFamily="34" charset="0"/>
              </a:rPr>
              <a:t>The auditor has to mainly list out the particulars of payments made and there is no need to comment on its unreason ability or excessiveness but for assessment purpose and in compliance with auditing standards  it should be legitimate needs and benefit derived and fair market value should be verified because excess payment may be disallowed by the AO and also the onus to prove it is on the AO for proving it.</a:t>
            </a:r>
          </a:p>
          <a:p>
            <a:pPr algn="just"/>
            <a:r>
              <a:rPr lang="en-US" sz="2900" dirty="0" smtClean="0">
                <a:latin typeface="Agency FB" pitchFamily="34" charset="0"/>
              </a:rPr>
              <a:t>Interest paid to partners of the firm and remuneration paid to partners of firm and directors of company is also included here.</a:t>
            </a:r>
          </a:p>
          <a:p>
            <a:pPr algn="just"/>
            <a:r>
              <a:rPr lang="en-US" sz="2900" dirty="0" smtClean="0">
                <a:latin typeface="Agency FB" pitchFamily="34" charset="0"/>
              </a:rPr>
              <a:t>Payment here means “total amount of expenditure”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21</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dirty="0" smtClean="0">
                <a:latin typeface="Agency FB" pitchFamily="34" charset="0"/>
              </a:rPr>
              <a:t>In respect of any sum referred to in clause (a), (b),(c), (d), (e) or (f) of section 43B, the liability for which:  </a:t>
            </a:r>
          </a:p>
          <a:p>
            <a:pPr algn="just">
              <a:buFont typeface="Wingdings" pitchFamily="2" charset="2"/>
              <a:buChar char="ü"/>
            </a:pPr>
            <a:r>
              <a:rPr lang="en-US" sz="2400" dirty="0" smtClean="0">
                <a:latin typeface="Agency FB" pitchFamily="34" charset="0"/>
              </a:rPr>
              <a:t>(A) pre-existed on the first day of the previous year but was not allowed in the assessment of any preceding previous year and was </a:t>
            </a:r>
          </a:p>
          <a:p>
            <a:pPr algn="just">
              <a:buNone/>
            </a:pPr>
            <a:r>
              <a:rPr lang="en-US" sz="2400" dirty="0" smtClean="0">
                <a:latin typeface="Agency FB" pitchFamily="34" charset="0"/>
              </a:rPr>
              <a:t>      (a) paid during the previous year;  </a:t>
            </a:r>
          </a:p>
          <a:p>
            <a:pPr algn="just">
              <a:buNone/>
            </a:pPr>
            <a:r>
              <a:rPr lang="en-US" sz="2400" dirty="0" smtClean="0">
                <a:latin typeface="Agency FB" pitchFamily="34" charset="0"/>
              </a:rPr>
              <a:t>      (b) not paid during the previous year;    </a:t>
            </a:r>
          </a:p>
          <a:p>
            <a:pPr algn="just">
              <a:buFont typeface="Wingdings" pitchFamily="2" charset="2"/>
              <a:buChar char="ü"/>
            </a:pPr>
            <a:r>
              <a:rPr lang="en-US" sz="2400" dirty="0" smtClean="0">
                <a:latin typeface="Agency FB" pitchFamily="34" charset="0"/>
              </a:rPr>
              <a:t>(B) was incurred in the previous year and was </a:t>
            </a:r>
          </a:p>
          <a:p>
            <a:pPr algn="just">
              <a:buNone/>
            </a:pPr>
            <a:r>
              <a:rPr lang="en-US" sz="2400" dirty="0" smtClean="0">
                <a:latin typeface="Agency FB" pitchFamily="34" charset="0"/>
              </a:rPr>
              <a:t>      (a) paid on or before the due date for furnishing the return of income             of the previous year under Section 139(1); </a:t>
            </a:r>
          </a:p>
          <a:p>
            <a:pPr algn="just">
              <a:buNone/>
            </a:pPr>
            <a:r>
              <a:rPr lang="en-US" sz="2400" dirty="0" smtClean="0">
                <a:latin typeface="Agency FB" pitchFamily="34" charset="0"/>
              </a:rPr>
              <a:t>       (b) not paid on or before the aforesaid date. </a:t>
            </a:r>
          </a:p>
          <a:p>
            <a:pPr algn="just">
              <a:buNone/>
            </a:pPr>
            <a:endParaRPr lang="en-US" sz="24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21</a:t>
            </a:r>
            <a:endParaRPr lang="en-US" dirty="0"/>
          </a:p>
        </p:txBody>
      </p:sp>
      <p:sp>
        <p:nvSpPr>
          <p:cNvPr id="3" name="Content Placeholder 2"/>
          <p:cNvSpPr>
            <a:spLocks noGrp="1"/>
          </p:cNvSpPr>
          <p:nvPr>
            <p:ph idx="1"/>
          </p:nvPr>
        </p:nvSpPr>
        <p:spPr>
          <a:xfrm>
            <a:off x="1435608" y="1447800"/>
            <a:ext cx="7498080" cy="5410200"/>
          </a:xfrm>
        </p:spPr>
        <p:txBody>
          <a:bodyPr>
            <a:normAutofit fontScale="70000" lnSpcReduction="20000"/>
          </a:bodyPr>
          <a:lstStyle/>
          <a:p>
            <a:pPr algn="just">
              <a:buFont typeface="Wingdings" pitchFamily="2" charset="2"/>
              <a:buChar char="ü"/>
            </a:pPr>
            <a:r>
              <a:rPr lang="en-US" sz="2900" dirty="0" smtClean="0">
                <a:latin typeface="Agency FB" pitchFamily="34" charset="0"/>
              </a:rPr>
              <a:t>In respect of any sum referred to in clause (a), (b),(c), (d), (e) or (f) of section 43B, the liability for which:  </a:t>
            </a:r>
          </a:p>
          <a:p>
            <a:pPr algn="just">
              <a:buFont typeface="Wingdings" pitchFamily="2" charset="2"/>
              <a:buChar char="ü"/>
            </a:pPr>
            <a:r>
              <a:rPr lang="en-US" sz="2900" dirty="0" smtClean="0">
                <a:latin typeface="Agency FB" pitchFamily="34" charset="0"/>
              </a:rPr>
              <a:t>(A) pre-existed on the first day of the previous year but was not allowed in the assessment of any preceding previous year and was </a:t>
            </a:r>
          </a:p>
          <a:p>
            <a:pPr algn="just">
              <a:buNone/>
            </a:pPr>
            <a:r>
              <a:rPr lang="en-US" sz="2900" dirty="0" smtClean="0">
                <a:latin typeface="Agency FB" pitchFamily="34" charset="0"/>
              </a:rPr>
              <a:t>      (a) paid during the previous year;  </a:t>
            </a:r>
          </a:p>
          <a:p>
            <a:pPr algn="just">
              <a:buNone/>
            </a:pPr>
            <a:r>
              <a:rPr lang="en-US" sz="2900" dirty="0" smtClean="0">
                <a:latin typeface="Agency FB" pitchFamily="34" charset="0"/>
              </a:rPr>
              <a:t>      (b) not paid during the previous year;    </a:t>
            </a:r>
          </a:p>
          <a:p>
            <a:pPr algn="just">
              <a:buFont typeface="Wingdings" pitchFamily="2" charset="2"/>
              <a:buChar char="ü"/>
            </a:pPr>
            <a:r>
              <a:rPr lang="en-US" sz="2900" dirty="0" smtClean="0">
                <a:latin typeface="Agency FB" pitchFamily="34" charset="0"/>
              </a:rPr>
              <a:t>(B) was incurred in the previous year and was </a:t>
            </a:r>
          </a:p>
          <a:p>
            <a:pPr algn="just">
              <a:buNone/>
            </a:pPr>
            <a:r>
              <a:rPr lang="en-US" sz="2900" dirty="0" smtClean="0">
                <a:latin typeface="Agency FB" pitchFamily="34" charset="0"/>
              </a:rPr>
              <a:t>      (a) paid on or before the due date for furnishing the return of income of the previous year under Section 139(1); </a:t>
            </a:r>
          </a:p>
          <a:p>
            <a:pPr algn="just">
              <a:buNone/>
            </a:pPr>
            <a:r>
              <a:rPr lang="en-US" sz="2900" dirty="0" smtClean="0">
                <a:latin typeface="Agency FB" pitchFamily="34" charset="0"/>
              </a:rPr>
              <a:t>       (b) not paid on or before the aforesaid date. </a:t>
            </a:r>
          </a:p>
          <a:p>
            <a:pPr algn="just">
              <a:buNone/>
            </a:pPr>
            <a:r>
              <a:rPr lang="en-US" sz="2900" b="1" dirty="0" smtClean="0">
                <a:latin typeface="Agency FB" pitchFamily="34" charset="0"/>
              </a:rPr>
              <a:t>►</a:t>
            </a:r>
            <a:r>
              <a:rPr lang="en-US" sz="2900" dirty="0" smtClean="0">
                <a:latin typeface="Agency FB" pitchFamily="34" charset="0"/>
              </a:rPr>
              <a:t> First proviso to section 43B provides that nothing contained in this section shall apply in relation to any sum which is actually paid by the assessee on or before the due date applicable in his case for furnishing the return of income under section 139(1) in respect of previous year in which the liability to pay such sum was incurred as aforesaid and the evidence of such payment is furnished by the assessee along with such return. </a:t>
            </a:r>
          </a:p>
          <a:p>
            <a:pPr algn="just">
              <a:buNone/>
            </a:pPr>
            <a:r>
              <a:rPr lang="en-US" sz="2900" dirty="0" smtClean="0">
                <a:latin typeface="Agency FB" pitchFamily="34" charset="0"/>
              </a:rPr>
              <a:t> </a:t>
            </a:r>
            <a:r>
              <a:rPr lang="en-US" sz="2900" b="1" dirty="0" smtClean="0">
                <a:latin typeface="Agency FB" pitchFamily="34" charset="0"/>
              </a:rPr>
              <a:t>►</a:t>
            </a:r>
            <a:r>
              <a:rPr lang="en-US" sz="2900" dirty="0" smtClean="0">
                <a:latin typeface="Agency FB" pitchFamily="34" charset="0"/>
              </a:rPr>
              <a:t> The above particulars are required irrespective of the fact whether they have been debited to profit and loss account or not and such a fact should be stated under this clause. </a:t>
            </a:r>
          </a:p>
          <a:p>
            <a:pPr algn="just">
              <a:buNone/>
            </a:pPr>
            <a:endParaRPr lang="en-US" sz="24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21</a:t>
            </a:r>
            <a:endParaRPr lang="en-US" dirty="0"/>
          </a:p>
        </p:txBody>
      </p:sp>
      <p:sp>
        <p:nvSpPr>
          <p:cNvPr id="3" name="Content Placeholder 2"/>
          <p:cNvSpPr>
            <a:spLocks noGrp="1"/>
          </p:cNvSpPr>
          <p:nvPr>
            <p:ph idx="1"/>
          </p:nvPr>
        </p:nvSpPr>
        <p:spPr>
          <a:xfrm>
            <a:off x="1435608" y="1295400"/>
            <a:ext cx="7498080" cy="5562600"/>
          </a:xfrm>
        </p:spPr>
        <p:txBody>
          <a:bodyPr>
            <a:normAutofit fontScale="70000" lnSpcReduction="20000"/>
          </a:bodyPr>
          <a:lstStyle/>
          <a:p>
            <a:pPr>
              <a:buNone/>
            </a:pPr>
            <a:r>
              <a:rPr lang="en-US" b="1" dirty="0" smtClean="0">
                <a:latin typeface="Agency FB" pitchFamily="34" charset="0"/>
              </a:rPr>
              <a:t>Section 43B states that:</a:t>
            </a:r>
          </a:p>
          <a:p>
            <a:pPr algn="just">
              <a:buNone/>
            </a:pPr>
            <a:r>
              <a:rPr lang="en-US" sz="3400" dirty="0" smtClean="0">
                <a:latin typeface="Agency FB" pitchFamily="34" charset="0"/>
              </a:rPr>
              <a:t>     the following amounts shall be allowed as deduction in computing the business income of an assessee in the previous year in which such amounts are actually paid: </a:t>
            </a:r>
          </a:p>
          <a:p>
            <a:pPr marL="539496" indent="-457200" algn="just">
              <a:buAutoNum type="alphaLcParenBoth"/>
            </a:pPr>
            <a:r>
              <a:rPr lang="en-US" sz="2900" dirty="0" smtClean="0">
                <a:latin typeface="Agency FB" pitchFamily="34" charset="0"/>
              </a:rPr>
              <a:t>Any tax, duty (sales tax, excise duty, municipal tax, etc.), cess or fee payable by the assessee under any law for the time being in force.  </a:t>
            </a:r>
          </a:p>
          <a:p>
            <a:pPr marL="539496" indent="-457200" algn="just">
              <a:buAutoNum type="alphaLcParenBoth"/>
            </a:pPr>
            <a:r>
              <a:rPr lang="en-US" sz="2900" dirty="0" smtClean="0">
                <a:latin typeface="Agency FB" pitchFamily="34" charset="0"/>
              </a:rPr>
              <a:t>Employer’s contribution to any provident fund or superannuation fund or gratuity fund or any other fund for the welfare of employees.  </a:t>
            </a:r>
          </a:p>
          <a:p>
            <a:pPr marL="539496" indent="-457200" algn="just">
              <a:buAutoNum type="alphaLcParenBoth"/>
            </a:pPr>
            <a:r>
              <a:rPr lang="en-US" sz="2900" dirty="0" smtClean="0">
                <a:latin typeface="Agency FB" pitchFamily="34" charset="0"/>
              </a:rPr>
              <a:t>Any bonus or commission payable by the assessee to its employees.  </a:t>
            </a:r>
          </a:p>
          <a:p>
            <a:pPr marL="539496" indent="-457200" algn="just">
              <a:buAutoNum type="alphaLcParenBoth"/>
            </a:pPr>
            <a:r>
              <a:rPr lang="en-US" sz="2900" dirty="0" smtClean="0">
                <a:latin typeface="Agency FB" pitchFamily="34" charset="0"/>
              </a:rPr>
              <a:t>Interest on any loan or borrowing from any public financial institution, a state financial corporation or a state industrial investment corporation payable in accordance with the terms and conditions of the agreement governing such loan or borrowing. </a:t>
            </a:r>
          </a:p>
          <a:p>
            <a:pPr marL="539496" indent="-457200" algn="just">
              <a:buAutoNum type="alphaLcParenBoth"/>
            </a:pPr>
            <a:r>
              <a:rPr lang="en-US" sz="2900" dirty="0" smtClean="0">
                <a:latin typeface="Agency FB" pitchFamily="34" charset="0"/>
              </a:rPr>
              <a:t> Any sum payable by the assessee as interest on any loan or advances from a scheduled bank in accordance with the terms and conditions of the agreement governing such loan or advances.</a:t>
            </a:r>
          </a:p>
          <a:p>
            <a:pPr marL="539496" indent="-457200" algn="just">
              <a:buAutoNum type="alphaLcParenBoth"/>
            </a:pPr>
            <a:r>
              <a:rPr lang="en-US" sz="2900" dirty="0" smtClean="0">
                <a:latin typeface="Agency FB" pitchFamily="34" charset="0"/>
              </a:rPr>
              <a:t>  Any sum payable by the assessee as an employer in lieu of any leave at the credit of his employee. </a:t>
            </a:r>
            <a:endParaRPr lang="en-US" sz="29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22(a)</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2400" dirty="0" smtClean="0">
                <a:latin typeface="Agency FB" pitchFamily="34" charset="0"/>
              </a:rPr>
              <a:t>Amount of Modified Value Added Tax∗ credits availed of or utilized during the previous year and its treatment in the profit and loss account and treatment of outstanding Modified Value Added Tax credits in the accounts</a:t>
            </a:r>
            <a:r>
              <a:rPr lang="en-US" sz="2400" dirty="0" smtClean="0"/>
              <a:t>. </a:t>
            </a:r>
          </a:p>
          <a:p>
            <a:pPr algn="just">
              <a:buNone/>
            </a:pPr>
            <a:r>
              <a:rPr lang="en-US" sz="2400" b="1" u="sng" dirty="0" smtClean="0">
                <a:latin typeface="Agency FB" pitchFamily="34" charset="0"/>
              </a:rPr>
              <a:t>Points to be noted:</a:t>
            </a:r>
          </a:p>
          <a:p>
            <a:pPr marL="539496" indent="-457200" algn="just">
              <a:buFont typeface="+mj-lt"/>
              <a:buAutoNum type="arabicPeriod"/>
            </a:pPr>
            <a:r>
              <a:rPr lang="en-US" sz="2400" dirty="0" smtClean="0">
                <a:latin typeface="Agency FB" pitchFamily="34" charset="0"/>
              </a:rPr>
              <a:t>We should check relevant statutory records viz. RG-23 register maintained under the Central Excise Rules and ascertain the amount of credit on inputs availed and utilized during the previous year. </a:t>
            </a:r>
          </a:p>
          <a:p>
            <a:pPr marL="539496" indent="-457200" algn="just">
              <a:buFont typeface="+mj-lt"/>
              <a:buAutoNum type="arabicPeriod"/>
            </a:pPr>
            <a:r>
              <a:rPr lang="en-US" sz="2400" dirty="0" smtClean="0">
                <a:latin typeface="Agency FB" pitchFamily="34" charset="0"/>
              </a:rPr>
              <a:t> He should verify that there is RG-23 proper reconciliation between balance of MODVAT credits in the accounts and register.</a:t>
            </a:r>
          </a:p>
          <a:p>
            <a:pPr marL="539496" indent="-457200" algn="just">
              <a:buFont typeface="+mj-lt"/>
              <a:buAutoNum type="arabicPeriod"/>
            </a:pPr>
            <a:r>
              <a:rPr lang="en-US" sz="2400" dirty="0" smtClean="0">
                <a:latin typeface="Agency FB" pitchFamily="34" charset="0"/>
              </a:rPr>
              <a:t>In so far as the reporting of accounting treatment of MODVAT credit is concerned the clause requires that its treatment in profit and loss account and the treatment of outstanding MODVAT credit in the account have to be reported upon. And also it tallies with the information furnished in clause 12(b)</a:t>
            </a:r>
            <a:endParaRPr lang="en-US" sz="2400" b="1" u="sng"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22(B)</a:t>
            </a:r>
            <a:endParaRPr lang="en-US" dirty="0"/>
          </a:p>
        </p:txBody>
      </p:sp>
      <p:sp>
        <p:nvSpPr>
          <p:cNvPr id="3" name="Content Placeholder 2"/>
          <p:cNvSpPr>
            <a:spLocks noGrp="1"/>
          </p:cNvSpPr>
          <p:nvPr>
            <p:ph idx="1"/>
          </p:nvPr>
        </p:nvSpPr>
        <p:spPr/>
        <p:txBody>
          <a:bodyPr>
            <a:normAutofit/>
          </a:bodyPr>
          <a:lstStyle/>
          <a:p>
            <a:pPr algn="just"/>
            <a:r>
              <a:rPr lang="en-US" sz="2400" dirty="0" smtClean="0">
                <a:latin typeface="Agency FB" pitchFamily="34" charset="0"/>
              </a:rPr>
              <a:t>Particulars of income or expenditure of prior period credited or debited to the profit and loss account. </a:t>
            </a:r>
          </a:p>
          <a:p>
            <a:pPr algn="just">
              <a:buNone/>
            </a:pPr>
            <a:r>
              <a:rPr lang="en-US" sz="2800" u="sng" dirty="0" smtClean="0">
                <a:latin typeface="Agency FB" pitchFamily="34" charset="0"/>
              </a:rPr>
              <a:t>Points to be noted:</a:t>
            </a:r>
          </a:p>
          <a:p>
            <a:pPr marL="596646" indent="-514350" algn="just">
              <a:buFont typeface="+mj-lt"/>
              <a:buAutoNum type="arabicPeriod"/>
            </a:pPr>
            <a:r>
              <a:rPr lang="en-US" sz="2400" dirty="0" smtClean="0">
                <a:latin typeface="Agency FB" pitchFamily="34" charset="0"/>
              </a:rPr>
              <a:t>The  particulars of expenditure or income of any earlier year debited or credited to the profit and loss account of the relevant previous year when mercantile system of accounting is followed. </a:t>
            </a:r>
          </a:p>
          <a:p>
            <a:pPr marL="596646" indent="-514350" algn="just">
              <a:buFont typeface="+mj-lt"/>
              <a:buAutoNum type="arabicPeriod"/>
            </a:pPr>
            <a:r>
              <a:rPr lang="en-US" sz="2400" dirty="0" smtClean="0">
                <a:latin typeface="Agency FB" pitchFamily="34" charset="0"/>
              </a:rPr>
              <a:t>AS 5 and AS (IT) – II comes into play here.</a:t>
            </a:r>
          </a:p>
          <a:p>
            <a:pPr marL="596646" indent="-514350" algn="just">
              <a:buFont typeface="+mj-lt"/>
              <a:buAutoNum type="arabicPeriod"/>
            </a:pPr>
            <a:r>
              <a:rPr lang="en-US" sz="2400" dirty="0" smtClean="0">
                <a:latin typeface="Agency FB" pitchFamily="34" charset="0"/>
              </a:rPr>
              <a:t>Expenditure or income of previous year which crystallized during the current period are not prior period items.</a:t>
            </a:r>
          </a:p>
          <a:p>
            <a:pPr marL="596646" indent="-514350" algn="just">
              <a:buFont typeface="+mj-lt"/>
              <a:buAutoNum type="arabicPeriod"/>
            </a:pPr>
            <a:r>
              <a:rPr lang="en-US" sz="2400" dirty="0" smtClean="0">
                <a:latin typeface="Agency FB" pitchFamily="34" charset="0"/>
              </a:rPr>
              <a:t>Sales return of prior to previous year are received now are not covered as prior period items.</a:t>
            </a:r>
          </a:p>
          <a:p>
            <a:pPr algn="just">
              <a:buNone/>
            </a:pPr>
            <a:endParaRPr lang="en-US" sz="28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24(a)</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2400" dirty="0" smtClean="0">
                <a:latin typeface="Agency FB" pitchFamily="34" charset="0"/>
              </a:rPr>
              <a:t>Particulars of each loan or deposit in an amount exceeding the limit specified in Section 269SS taken or accepted during the previous year  </a:t>
            </a:r>
          </a:p>
          <a:p>
            <a:pPr algn="just"/>
            <a:r>
              <a:rPr lang="en-US" sz="2400" dirty="0" smtClean="0">
                <a:latin typeface="Agency FB" pitchFamily="34" charset="0"/>
              </a:rPr>
              <a:t>(</a:t>
            </a:r>
            <a:r>
              <a:rPr lang="en-US" sz="2400" dirty="0" err="1" smtClean="0">
                <a:latin typeface="Agency FB" pitchFamily="34" charset="0"/>
              </a:rPr>
              <a:t>i</a:t>
            </a:r>
            <a:r>
              <a:rPr lang="en-US" sz="2400" dirty="0" smtClean="0">
                <a:latin typeface="Agency FB" pitchFamily="34" charset="0"/>
              </a:rPr>
              <a:t>) name, address and permanent account number (if available with the assessee) of the lender or depositor; </a:t>
            </a:r>
          </a:p>
          <a:p>
            <a:pPr algn="just"/>
            <a:r>
              <a:rPr lang="en-US" sz="2400" dirty="0" smtClean="0">
                <a:latin typeface="Agency FB" pitchFamily="34" charset="0"/>
              </a:rPr>
              <a:t> (ii) amount of loan or deposit taken or accepted; </a:t>
            </a:r>
          </a:p>
          <a:p>
            <a:pPr algn="just"/>
            <a:r>
              <a:rPr lang="en-US" sz="2400" dirty="0" smtClean="0">
                <a:latin typeface="Agency FB" pitchFamily="34" charset="0"/>
              </a:rPr>
              <a:t> (iii) whether the loan or deposit was squared up during the previous year; </a:t>
            </a:r>
          </a:p>
          <a:p>
            <a:pPr algn="just"/>
            <a:r>
              <a:rPr lang="en-US" sz="2400" dirty="0" smtClean="0">
                <a:latin typeface="Agency FB" pitchFamily="34" charset="0"/>
              </a:rPr>
              <a:t> (iv) maximum amount outstanding in the account at any time during the previous year;  </a:t>
            </a:r>
          </a:p>
          <a:p>
            <a:pPr algn="just"/>
            <a:r>
              <a:rPr lang="en-US" sz="2400" dirty="0" smtClean="0">
                <a:latin typeface="Agency FB" pitchFamily="34" charset="0"/>
              </a:rPr>
              <a:t>(v) whether the loan or deposit was taken or accepted otherwise than by an account payee </a:t>
            </a:r>
            <a:r>
              <a:rPr lang="en-US" sz="2400" dirty="0" err="1" smtClean="0">
                <a:latin typeface="Agency FB" pitchFamily="34" charset="0"/>
              </a:rPr>
              <a:t>cheque</a:t>
            </a:r>
            <a:r>
              <a:rPr lang="en-US" sz="2400" dirty="0" smtClean="0">
                <a:latin typeface="Agency FB" pitchFamily="34" charset="0"/>
              </a:rPr>
              <a:t> or an account payee bank draft. </a:t>
            </a:r>
          </a:p>
          <a:p>
            <a:pPr algn="just"/>
            <a:r>
              <a:rPr lang="en-US" sz="2400" dirty="0" smtClean="0">
                <a:latin typeface="Agency FB" pitchFamily="34" charset="0"/>
              </a:rPr>
              <a:t> </a:t>
            </a:r>
            <a:r>
              <a:rPr lang="en-US" sz="2400" i="1" dirty="0" smtClean="0">
                <a:latin typeface="Agency FB" pitchFamily="34" charset="0"/>
              </a:rPr>
              <a:t>∗ (These particulars need not be given in the case of a Government company, a banking company or a corporation established by a Central, State or Provincial Act.) </a:t>
            </a:r>
            <a:endParaRPr lang="en-US" sz="24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24(a)</a:t>
            </a:r>
            <a:endParaRPr lang="en-US" dirty="0"/>
          </a:p>
        </p:txBody>
      </p:sp>
      <p:sp>
        <p:nvSpPr>
          <p:cNvPr id="3" name="Content Placeholder 2"/>
          <p:cNvSpPr>
            <a:spLocks noGrp="1"/>
          </p:cNvSpPr>
          <p:nvPr>
            <p:ph idx="1"/>
          </p:nvPr>
        </p:nvSpPr>
        <p:spPr>
          <a:xfrm>
            <a:off x="1435608" y="1447800"/>
            <a:ext cx="7498080" cy="5105400"/>
          </a:xfrm>
        </p:spPr>
        <p:txBody>
          <a:bodyPr>
            <a:normAutofit fontScale="85000" lnSpcReduction="20000"/>
          </a:bodyPr>
          <a:lstStyle/>
          <a:p>
            <a:r>
              <a:rPr lang="en-US" sz="2800" dirty="0" smtClean="0">
                <a:latin typeface="Agency FB" pitchFamily="34" charset="0"/>
              </a:rPr>
              <a:t>Section 269SS states that:</a:t>
            </a:r>
          </a:p>
          <a:p>
            <a:pPr marL="539496" indent="-457200" algn="just">
              <a:buAutoNum type="arabicPeriod"/>
            </a:pPr>
            <a:r>
              <a:rPr lang="en-US" sz="2400" dirty="0" smtClean="0">
                <a:latin typeface="Agency FB" pitchFamily="34" charset="0"/>
              </a:rPr>
              <a:t>The aggregate amount of loan or deposit taken by or amount of loan standing unpaid by the assessee other than by a account payee </a:t>
            </a:r>
            <a:r>
              <a:rPr lang="en-US" sz="2400" dirty="0" err="1" smtClean="0">
                <a:latin typeface="Agency FB" pitchFamily="34" charset="0"/>
              </a:rPr>
              <a:t>cheque</a:t>
            </a:r>
            <a:r>
              <a:rPr lang="en-US" sz="2400" dirty="0" smtClean="0">
                <a:latin typeface="Agency FB" pitchFamily="34" charset="0"/>
              </a:rPr>
              <a:t> or draft is Rs 20000  or more then details of loan or deposit from a person other than a Government company, a banking company or post office or a cooperative bank or a corporation established by a Central, State or Provincial Act. shall be covered by this clause.</a:t>
            </a:r>
          </a:p>
          <a:p>
            <a:pPr marL="539496" indent="-457200" algn="just">
              <a:buAutoNum type="arabicPeriod"/>
            </a:pPr>
            <a:r>
              <a:rPr lang="en-US" sz="2400" dirty="0" smtClean="0">
                <a:latin typeface="Agency FB" pitchFamily="34" charset="0"/>
              </a:rPr>
              <a:t>Capital contribution by partners shall not be covered here.</a:t>
            </a:r>
          </a:p>
          <a:p>
            <a:pPr marL="539496" indent="-457200" algn="just">
              <a:buAutoNum type="arabicPeriod"/>
            </a:pPr>
            <a:r>
              <a:rPr lang="en-US" sz="2400" dirty="0" smtClean="0">
                <a:latin typeface="Agency FB" pitchFamily="34" charset="0"/>
              </a:rPr>
              <a:t>If it is done through RTGS or NEFT than specific note is to be given.</a:t>
            </a:r>
          </a:p>
          <a:p>
            <a:pPr marL="539496" indent="-457200" algn="just">
              <a:buAutoNum type="arabicPeriod"/>
            </a:pPr>
            <a:r>
              <a:rPr lang="en-US" sz="2400" dirty="0" smtClean="0">
                <a:latin typeface="Agency FB" pitchFamily="34" charset="0"/>
              </a:rPr>
              <a:t>Transfer of partner’s loan into capital contribution would be covered here.</a:t>
            </a:r>
          </a:p>
          <a:p>
            <a:pPr marL="539496" indent="-457200" algn="just">
              <a:buAutoNum type="arabicPeriod"/>
            </a:pPr>
            <a:r>
              <a:rPr lang="en-US" sz="2400" dirty="0" smtClean="0">
                <a:latin typeface="Agency FB" pitchFamily="34" charset="0"/>
              </a:rPr>
              <a:t>Renewal of deposits is not covered here.</a:t>
            </a:r>
          </a:p>
          <a:p>
            <a:pPr marL="539496" indent="-457200" algn="just">
              <a:buAutoNum type="arabicPeriod"/>
            </a:pPr>
            <a:r>
              <a:rPr lang="en-US" sz="2400" dirty="0" smtClean="0">
                <a:latin typeface="Agency FB" pitchFamily="34" charset="0"/>
              </a:rPr>
              <a:t>When deposits are made by contractors for some period and this money is refunded to him after expiry period it will be covered here.</a:t>
            </a:r>
          </a:p>
          <a:p>
            <a:pPr marL="539496" indent="-457200" algn="just">
              <a:buAutoNum type="arabicPeriod"/>
            </a:pPr>
            <a:r>
              <a:rPr lang="en-US" sz="2400" dirty="0" smtClean="0">
                <a:latin typeface="Agency FB" pitchFamily="34" charset="0"/>
              </a:rPr>
              <a:t>When transactions in the current account exceed Rs 20000 , it is necessary to give the information in this clause.</a:t>
            </a:r>
          </a:p>
          <a:p>
            <a:pPr marL="539496" indent="-457200" algn="just">
              <a:buAutoNum type="arabicPeriod"/>
            </a:pPr>
            <a:r>
              <a:rPr lang="en-US" sz="2400" dirty="0" smtClean="0">
                <a:latin typeface="Agency FB" pitchFamily="34" charset="0"/>
              </a:rPr>
              <a:t>Penalty u/s 271D is </a:t>
            </a:r>
            <a:r>
              <a:rPr lang="en-US" sz="2400" dirty="0" err="1" smtClean="0">
                <a:latin typeface="Agency FB" pitchFamily="34" charset="0"/>
              </a:rPr>
              <a:t>leviable</a:t>
            </a:r>
            <a:r>
              <a:rPr lang="en-US" sz="2400" dirty="0" smtClean="0">
                <a:latin typeface="Agency FB" pitchFamily="34" charset="0"/>
              </a:rPr>
              <a:t> equal to amount of loan or deposit taken for failure to comply with this section.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24(B)</a:t>
            </a:r>
            <a:endParaRPr lang="en-US" dirty="0"/>
          </a:p>
        </p:txBody>
      </p:sp>
      <p:sp>
        <p:nvSpPr>
          <p:cNvPr id="3" name="Content Placeholder 2"/>
          <p:cNvSpPr>
            <a:spLocks noGrp="1"/>
          </p:cNvSpPr>
          <p:nvPr>
            <p:ph idx="1"/>
          </p:nvPr>
        </p:nvSpPr>
        <p:spPr/>
        <p:txBody>
          <a:bodyPr>
            <a:noAutofit/>
          </a:bodyPr>
          <a:lstStyle/>
          <a:p>
            <a:pPr algn="just"/>
            <a:r>
              <a:rPr lang="en-US" sz="2800" b="1" dirty="0" smtClean="0">
                <a:latin typeface="Agency FB" pitchFamily="34" charset="0"/>
              </a:rPr>
              <a:t>Particulars of each repayment of loan or deposit in an amount exceeding the limit specified in section 269T made during the previous year: </a:t>
            </a:r>
          </a:p>
          <a:p>
            <a:pPr algn="just"/>
            <a:r>
              <a:rPr lang="en-US" sz="2800" dirty="0" smtClean="0">
                <a:latin typeface="Agency FB" pitchFamily="34" charset="0"/>
              </a:rPr>
              <a:t> (</a:t>
            </a:r>
            <a:r>
              <a:rPr lang="en-US" sz="2800" dirty="0" err="1" smtClean="0">
                <a:latin typeface="Agency FB" pitchFamily="34" charset="0"/>
              </a:rPr>
              <a:t>i</a:t>
            </a:r>
            <a:r>
              <a:rPr lang="en-US" sz="2800" dirty="0" smtClean="0">
                <a:latin typeface="Agency FB" pitchFamily="34" charset="0"/>
              </a:rPr>
              <a:t>) name, address and permanent account number (if available with the assessee) of the payee;  </a:t>
            </a:r>
          </a:p>
          <a:p>
            <a:pPr algn="just"/>
            <a:r>
              <a:rPr lang="en-US" sz="2800" dirty="0" smtClean="0">
                <a:latin typeface="Agency FB" pitchFamily="34" charset="0"/>
              </a:rPr>
              <a:t>(ii) amount of the repayment;  </a:t>
            </a:r>
          </a:p>
          <a:p>
            <a:pPr algn="just"/>
            <a:r>
              <a:rPr lang="en-US" sz="2800" dirty="0" smtClean="0">
                <a:latin typeface="Agency FB" pitchFamily="34" charset="0"/>
              </a:rPr>
              <a:t>(iii) maximum amount outstanding in the account at any time during the previous year; </a:t>
            </a:r>
          </a:p>
          <a:p>
            <a:pPr algn="just"/>
            <a:r>
              <a:rPr lang="en-US" sz="2800" dirty="0" smtClean="0">
                <a:latin typeface="Agency FB" pitchFamily="34" charset="0"/>
              </a:rPr>
              <a:t> (iv) whether the repayment was made otherwise than by account payee </a:t>
            </a:r>
            <a:r>
              <a:rPr lang="en-US" sz="2800" dirty="0" err="1" smtClean="0">
                <a:latin typeface="Agency FB" pitchFamily="34" charset="0"/>
              </a:rPr>
              <a:t>cheque</a:t>
            </a:r>
            <a:r>
              <a:rPr lang="en-US" sz="2800" dirty="0" smtClean="0">
                <a:latin typeface="Agency FB" pitchFamily="34" charset="0"/>
              </a:rPr>
              <a:t> or account payee bank draft. </a:t>
            </a:r>
            <a:endParaRPr lang="en-US" sz="28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24(B)</a:t>
            </a:r>
            <a:endParaRPr lang="en-US" dirty="0"/>
          </a:p>
        </p:txBody>
      </p:sp>
      <p:sp>
        <p:nvSpPr>
          <p:cNvPr id="3" name="Content Placeholder 2"/>
          <p:cNvSpPr>
            <a:spLocks noGrp="1"/>
          </p:cNvSpPr>
          <p:nvPr>
            <p:ph idx="1"/>
          </p:nvPr>
        </p:nvSpPr>
        <p:spPr/>
        <p:txBody>
          <a:bodyPr>
            <a:normAutofit lnSpcReduction="10000"/>
          </a:bodyPr>
          <a:lstStyle/>
          <a:p>
            <a:r>
              <a:rPr lang="en-US" sz="3600" dirty="0" smtClean="0">
                <a:latin typeface="Agency FB" pitchFamily="34" charset="0"/>
              </a:rPr>
              <a:t>Section 269T states that:</a:t>
            </a:r>
          </a:p>
          <a:p>
            <a:pPr marL="539496" indent="-457200" algn="just">
              <a:buAutoNum type="arabicPeriod"/>
            </a:pPr>
            <a:r>
              <a:rPr lang="en-US" sz="2400" dirty="0" smtClean="0">
                <a:latin typeface="Agency FB" pitchFamily="34" charset="0"/>
              </a:rPr>
              <a:t>The aggregate amount of loan or deposit taken by or amount of loan standing together with interest remaining payable there on by the assessee is repaid other than by a account payee </a:t>
            </a:r>
            <a:r>
              <a:rPr lang="en-US" sz="2400" dirty="0" err="1" smtClean="0">
                <a:latin typeface="Agency FB" pitchFamily="34" charset="0"/>
              </a:rPr>
              <a:t>cheque</a:t>
            </a:r>
            <a:r>
              <a:rPr lang="en-US" sz="2400" dirty="0" smtClean="0">
                <a:latin typeface="Agency FB" pitchFamily="34" charset="0"/>
              </a:rPr>
              <a:t> or draft is Rs 20000 or more then details of loan or deposit from a person other than a Government company, a banking company or post office or a cooperative bank or a corporation established by a Central, State or Provincial Act. shall be covered by this clause.</a:t>
            </a:r>
          </a:p>
          <a:p>
            <a:pPr marL="539496" indent="-457200" algn="just">
              <a:buAutoNum type="arabicPeriod"/>
            </a:pPr>
            <a:r>
              <a:rPr lang="en-US" sz="2400" dirty="0" smtClean="0">
                <a:latin typeface="Agency FB" pitchFamily="34" charset="0"/>
              </a:rPr>
              <a:t>Even if the amount of loan repayment is less than Rs. 20000 but the loan amount is more than Rs 20000 it is to be covered here.</a:t>
            </a:r>
          </a:p>
          <a:p>
            <a:pPr marL="539496" indent="-457200" algn="just">
              <a:buAutoNum type="arabicPeriod"/>
            </a:pPr>
            <a:r>
              <a:rPr lang="en-US" sz="2400" dirty="0" smtClean="0">
                <a:latin typeface="Agency FB" pitchFamily="34" charset="0"/>
              </a:rPr>
              <a:t>Penalty under section 271 E is </a:t>
            </a:r>
            <a:r>
              <a:rPr lang="en-US" sz="2400" dirty="0" err="1" smtClean="0">
                <a:latin typeface="Agency FB" pitchFamily="34" charset="0"/>
              </a:rPr>
              <a:t>leviable</a:t>
            </a:r>
            <a:r>
              <a:rPr lang="en-US" sz="2400" dirty="0" smtClean="0">
                <a:latin typeface="Agency FB" pitchFamily="34" charset="0"/>
              </a:rPr>
              <a:t> which is equivalent to the amount of loan repaid.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Section 44AD</a:t>
            </a:r>
            <a:endParaRPr lang="en-US" u="sng" dirty="0">
              <a:latin typeface="Algerian" pitchFamily="82" charset="0"/>
            </a:endParaRPr>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ü"/>
            </a:pPr>
            <a:r>
              <a:rPr lang="en-US" u="sng" dirty="0" smtClean="0">
                <a:latin typeface="Agency FB" pitchFamily="34" charset="0"/>
              </a:rPr>
              <a:t> </a:t>
            </a:r>
            <a:r>
              <a:rPr lang="en-US" sz="3600" u="sng" dirty="0" smtClean="0">
                <a:latin typeface="Agency FB" pitchFamily="34" charset="0"/>
              </a:rPr>
              <a:t>Section 44AD:</a:t>
            </a:r>
          </a:p>
          <a:p>
            <a:pPr>
              <a:buFont typeface="Wingdings" pitchFamily="2" charset="2"/>
              <a:buChar char="ü"/>
            </a:pPr>
            <a:endParaRPr lang="en-US" u="sng" dirty="0" smtClean="0">
              <a:latin typeface="Agency FB" pitchFamily="34" charset="0"/>
            </a:endParaRPr>
          </a:p>
          <a:p>
            <a:pPr marL="596646" indent="-514350" algn="just">
              <a:buFont typeface="+mj-lt"/>
              <a:buAutoNum type="arabicPeriod"/>
            </a:pPr>
            <a:r>
              <a:rPr lang="en-US" sz="3100" i="1" dirty="0" smtClean="0">
                <a:latin typeface="Agency FB" pitchFamily="34" charset="0"/>
              </a:rPr>
              <a:t>It covers all the small businesses having turnover less than Rs. 1 </a:t>
            </a:r>
            <a:r>
              <a:rPr lang="en-US" sz="3100" i="1" dirty="0" err="1" smtClean="0">
                <a:latin typeface="Agency FB" pitchFamily="34" charset="0"/>
              </a:rPr>
              <a:t>crore</a:t>
            </a:r>
            <a:r>
              <a:rPr lang="en-US" sz="3100" i="1" dirty="0" smtClean="0">
                <a:latin typeface="Agency FB" pitchFamily="34" charset="0"/>
              </a:rPr>
              <a:t>.</a:t>
            </a:r>
          </a:p>
          <a:p>
            <a:pPr marL="596646" indent="-514350" algn="just">
              <a:buFont typeface="+mj-lt"/>
              <a:buAutoNum type="arabicPeriod"/>
            </a:pPr>
            <a:r>
              <a:rPr lang="en-US" sz="3100" i="1" dirty="0" smtClean="0">
                <a:latin typeface="Agency FB" pitchFamily="34" charset="0"/>
              </a:rPr>
              <a:t>Only individuals, HUF and firms are covered here .</a:t>
            </a:r>
          </a:p>
          <a:p>
            <a:pPr marL="596646" indent="-514350" algn="just">
              <a:buFont typeface="+mj-lt"/>
              <a:buAutoNum type="arabicPeriod"/>
            </a:pPr>
            <a:r>
              <a:rPr lang="en-US" sz="3100" i="1" dirty="0" smtClean="0">
                <a:latin typeface="Agency FB" pitchFamily="34" charset="0"/>
              </a:rPr>
              <a:t>This scheme would not apply to </a:t>
            </a:r>
            <a:r>
              <a:rPr lang="en-US" sz="3100" i="1" dirty="0" err="1" smtClean="0">
                <a:latin typeface="Agency FB" pitchFamily="34" charset="0"/>
              </a:rPr>
              <a:t>assessee</a:t>
            </a:r>
            <a:r>
              <a:rPr lang="en-US" sz="3100" i="1" dirty="0" smtClean="0">
                <a:latin typeface="Agency FB" pitchFamily="34" charset="0"/>
              </a:rPr>
              <a:t> who avails any deduction under Chapter VIA .</a:t>
            </a:r>
          </a:p>
          <a:p>
            <a:pPr marL="596646" indent="-514350" algn="just">
              <a:buFont typeface="+mj-lt"/>
              <a:buAutoNum type="arabicPeriod"/>
            </a:pPr>
            <a:r>
              <a:rPr lang="en-US" sz="3100" i="1" dirty="0" smtClean="0">
                <a:latin typeface="Agency FB" pitchFamily="34" charset="0"/>
              </a:rPr>
              <a:t>Presumptive tax rate would 8% of total turnover or gross receipts, </a:t>
            </a:r>
          </a:p>
          <a:p>
            <a:pPr marL="596646" indent="-514350" algn="just">
              <a:buFont typeface="+mj-lt"/>
              <a:buAutoNum type="arabicPeriod"/>
            </a:pPr>
            <a:r>
              <a:rPr lang="en-US" sz="3100" i="1" dirty="0" smtClean="0">
                <a:latin typeface="Agency FB" pitchFamily="34" charset="0"/>
              </a:rPr>
              <a:t>All deductions under sections 30 to 38 would have been deemed to be allowed but interest and remuneration u/s 40(b) can be claimed.</a:t>
            </a:r>
          </a:p>
          <a:p>
            <a:pPr marL="596646" indent="-514350" algn="just">
              <a:buFont typeface="+mj-lt"/>
              <a:buAutoNum type="arabicPeriod"/>
            </a:pPr>
            <a:r>
              <a:rPr lang="en-US" sz="3100" i="1" dirty="0" smtClean="0">
                <a:latin typeface="Agency FB" pitchFamily="34" charset="0"/>
              </a:rPr>
              <a:t>Presumptive tax rate would be 8% of the gross turnover or receipts , however the </a:t>
            </a:r>
            <a:r>
              <a:rPr lang="en-US" sz="3100" i="1" dirty="0" err="1" smtClean="0">
                <a:latin typeface="Agency FB" pitchFamily="34" charset="0"/>
              </a:rPr>
              <a:t>assessee</a:t>
            </a:r>
            <a:r>
              <a:rPr lang="en-US" sz="3100" i="1" dirty="0" smtClean="0">
                <a:latin typeface="Agency FB" pitchFamily="34" charset="0"/>
              </a:rPr>
              <a:t> has the option to declare more income</a:t>
            </a:r>
          </a:p>
          <a:p>
            <a:pPr marL="596646" indent="-514350" algn="just">
              <a:buFont typeface="+mj-lt"/>
              <a:buAutoNum type="arabicPeriod"/>
            </a:pPr>
            <a:r>
              <a:rPr lang="en-US" sz="3100" i="1" dirty="0" smtClean="0">
                <a:latin typeface="Agency FB" pitchFamily="34" charset="0"/>
              </a:rPr>
              <a:t>No need to pay advance taxes.</a:t>
            </a:r>
          </a:p>
          <a:p>
            <a:pPr marL="596646" indent="-514350">
              <a:buFont typeface="+mj-lt"/>
              <a:buAutoNum type="arabicPeriod"/>
            </a:pPr>
            <a:endParaRPr lang="en-US" sz="3100" dirty="0" smtClean="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27</a:t>
            </a:r>
            <a:endParaRPr lang="en-US" dirty="0"/>
          </a:p>
        </p:txBody>
      </p:sp>
      <p:sp>
        <p:nvSpPr>
          <p:cNvPr id="3" name="Content Placeholder 2"/>
          <p:cNvSpPr>
            <a:spLocks noGrp="1"/>
          </p:cNvSpPr>
          <p:nvPr>
            <p:ph idx="1"/>
          </p:nvPr>
        </p:nvSpPr>
        <p:spPr>
          <a:xfrm>
            <a:off x="1435608" y="1219200"/>
            <a:ext cx="7498080" cy="5029200"/>
          </a:xfrm>
        </p:spPr>
        <p:txBody>
          <a:bodyPr>
            <a:noAutofit/>
          </a:bodyPr>
          <a:lstStyle/>
          <a:p>
            <a:pPr algn="just"/>
            <a:r>
              <a:rPr lang="en-US" sz="2800" dirty="0" smtClean="0">
                <a:latin typeface="Agency FB" pitchFamily="34" charset="0"/>
              </a:rPr>
              <a:t>27(a) Whether the assessee has complied  with the provisions of Chapter XVII-B regarding deduction of tax at source and regarding the payment thereof to the credit of the Central Government </a:t>
            </a:r>
          </a:p>
          <a:p>
            <a:pPr algn="just"/>
            <a:r>
              <a:rPr lang="en-US" sz="2800" dirty="0" smtClean="0">
                <a:latin typeface="Agency FB" pitchFamily="34" charset="0"/>
              </a:rPr>
              <a:t>28(b) If the provisions of Chapter XVII-B have not been complied with please give the following details*, namely:    (</a:t>
            </a:r>
            <a:r>
              <a:rPr lang="en-US" sz="2800" dirty="0" err="1" smtClean="0">
                <a:latin typeface="Agency FB" pitchFamily="34" charset="0"/>
              </a:rPr>
              <a:t>i</a:t>
            </a:r>
            <a:r>
              <a:rPr lang="en-US" sz="2800" dirty="0" smtClean="0">
                <a:latin typeface="Agency FB" pitchFamily="34" charset="0"/>
              </a:rPr>
              <a:t>)  Tax deductible and not deducted at all   </a:t>
            </a:r>
          </a:p>
          <a:p>
            <a:pPr algn="just">
              <a:buNone/>
            </a:pPr>
            <a:r>
              <a:rPr lang="en-US" sz="2800" dirty="0" smtClean="0">
                <a:latin typeface="Agency FB" pitchFamily="34" charset="0"/>
              </a:rPr>
              <a:t>    (ii)  Shortfall on account of lesser deduction than required to be deducted </a:t>
            </a:r>
          </a:p>
          <a:p>
            <a:pPr algn="just">
              <a:buNone/>
            </a:pPr>
            <a:r>
              <a:rPr lang="en-US" sz="2800" dirty="0" smtClean="0">
                <a:latin typeface="Agency FB" pitchFamily="34" charset="0"/>
              </a:rPr>
              <a:t>    (iii) Tax deducted late </a:t>
            </a:r>
          </a:p>
          <a:p>
            <a:pPr algn="just">
              <a:buNone/>
            </a:pPr>
            <a:r>
              <a:rPr lang="en-US" sz="2800" dirty="0" smtClean="0">
                <a:latin typeface="Agency FB" pitchFamily="34" charset="0"/>
              </a:rPr>
              <a:t>    (iv) tax deducted but not paid to the credit of the Central  Government    </a:t>
            </a:r>
            <a:r>
              <a:rPr lang="en-US" sz="2800" dirty="0" smtClean="0"/>
              <a:t>  </a:t>
            </a:r>
            <a:endParaRPr lang="en-US" sz="28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lstStyle/>
          <a:p>
            <a:r>
              <a:rPr lang="en-US" u="sng" dirty="0" smtClean="0">
                <a:latin typeface="Algerian" pitchFamily="82" charset="0"/>
              </a:rPr>
              <a:t>Clause 27</a:t>
            </a:r>
            <a:endParaRPr lang="en-US" dirty="0"/>
          </a:p>
        </p:txBody>
      </p:sp>
      <p:sp>
        <p:nvSpPr>
          <p:cNvPr id="3" name="Content Placeholder 2"/>
          <p:cNvSpPr>
            <a:spLocks noGrp="1"/>
          </p:cNvSpPr>
          <p:nvPr>
            <p:ph idx="1"/>
          </p:nvPr>
        </p:nvSpPr>
        <p:spPr>
          <a:xfrm>
            <a:off x="1435608" y="1219200"/>
            <a:ext cx="7498080" cy="5029200"/>
          </a:xfrm>
        </p:spPr>
        <p:txBody>
          <a:bodyPr>
            <a:normAutofit lnSpcReduction="10000"/>
          </a:bodyPr>
          <a:lstStyle/>
          <a:p>
            <a:pPr marL="596646" indent="-514350" algn="just">
              <a:buFont typeface="+mj-lt"/>
              <a:buAutoNum type="arabicPeriod"/>
            </a:pPr>
            <a:r>
              <a:rPr lang="en-US" sz="2000" dirty="0" smtClean="0">
                <a:latin typeface="Agency FB" pitchFamily="34" charset="0"/>
              </a:rPr>
              <a:t>Chapter XVII-B relates to provision of  regarding TDS deduction and payment of TDS deducted to the account of government.</a:t>
            </a:r>
          </a:p>
          <a:p>
            <a:pPr marL="596646" indent="-514350" algn="just">
              <a:buFont typeface="+mj-lt"/>
              <a:buAutoNum type="arabicPeriod"/>
            </a:pPr>
            <a:r>
              <a:rPr lang="en-US" sz="2000" dirty="0" smtClean="0">
                <a:latin typeface="Agency FB" pitchFamily="34" charset="0"/>
              </a:rPr>
              <a:t>Due dates for payment of TDS are(but compliance for deposit of TDS done late is not to be reported here but in clause 21(a)):</a:t>
            </a:r>
          </a:p>
          <a:p>
            <a:pPr marL="596646" indent="-514350" algn="just">
              <a:buFont typeface="+mj-lt"/>
              <a:buAutoNum type="arabicPeriod"/>
            </a:pPr>
            <a:endParaRPr lang="en-US" sz="1800" dirty="0" smtClean="0">
              <a:latin typeface="Agency FB" pitchFamily="34" charset="0"/>
            </a:endParaRPr>
          </a:p>
          <a:p>
            <a:pPr marL="596646" indent="-514350" algn="just">
              <a:buNone/>
            </a:pPr>
            <a:endParaRPr lang="en-US" sz="2400" dirty="0" smtClean="0">
              <a:latin typeface="Agency FB" pitchFamily="34" charset="0"/>
            </a:endParaRPr>
          </a:p>
          <a:p>
            <a:pPr marL="596646" indent="-514350" algn="just">
              <a:buFont typeface="+mj-lt"/>
              <a:buAutoNum type="arabicPeriod"/>
            </a:pPr>
            <a:endParaRPr lang="en-US" sz="2400" dirty="0" smtClean="0">
              <a:latin typeface="Agency FB" pitchFamily="34" charset="0"/>
            </a:endParaRPr>
          </a:p>
          <a:p>
            <a:endParaRPr lang="en-US" dirty="0" smtClean="0"/>
          </a:p>
          <a:p>
            <a:pPr marL="596646" indent="-514350" algn="just">
              <a:buNone/>
            </a:pPr>
            <a:endParaRPr lang="en-US" sz="2000" dirty="0" smtClean="0">
              <a:latin typeface="Agency FB" pitchFamily="34" charset="0"/>
            </a:endParaRPr>
          </a:p>
          <a:p>
            <a:pPr marL="596646" indent="-514350" algn="just">
              <a:buNone/>
            </a:pPr>
            <a:r>
              <a:rPr lang="en-US" sz="2000" dirty="0" smtClean="0">
                <a:latin typeface="Agency FB" pitchFamily="34" charset="0"/>
              </a:rPr>
              <a:t>            Here , TDS on works contract as per state vat laws is not covered.</a:t>
            </a:r>
          </a:p>
          <a:p>
            <a:pPr marL="596646" indent="-514350" algn="just">
              <a:buFont typeface="+mj-lt"/>
              <a:buAutoNum type="arabicPeriod"/>
            </a:pPr>
            <a:r>
              <a:rPr lang="en-US" sz="2000" dirty="0" smtClean="0">
                <a:latin typeface="Agency FB" pitchFamily="34" charset="0"/>
              </a:rPr>
              <a:t>Tax is not deductible under section 193, 194 and 194A is not deductible if form 15G/15H is furnished by the </a:t>
            </a:r>
            <a:r>
              <a:rPr lang="en-US" sz="2000" dirty="0" err="1" smtClean="0">
                <a:latin typeface="Agency FB" pitchFamily="34" charset="0"/>
              </a:rPr>
              <a:t>assessee</a:t>
            </a:r>
            <a:r>
              <a:rPr lang="en-US" sz="2000" dirty="0" smtClean="0">
                <a:latin typeface="Agency FB" pitchFamily="34" charset="0"/>
              </a:rPr>
              <a:t> u/s 197A.</a:t>
            </a:r>
          </a:p>
          <a:p>
            <a:pPr marL="596646" indent="-514350" algn="just">
              <a:buFont typeface="+mj-lt"/>
              <a:buAutoNum type="arabicPeriod"/>
            </a:pPr>
            <a:r>
              <a:rPr lang="en-US" sz="2000" dirty="0" smtClean="0">
                <a:latin typeface="Agency FB" pitchFamily="34" charset="0"/>
              </a:rPr>
              <a:t>If </a:t>
            </a:r>
            <a:r>
              <a:rPr lang="en-US" sz="2000" dirty="0" err="1" smtClean="0">
                <a:latin typeface="Agency FB" pitchFamily="34" charset="0"/>
              </a:rPr>
              <a:t>assessee</a:t>
            </a:r>
            <a:r>
              <a:rPr lang="en-US" sz="2000" dirty="0" smtClean="0">
                <a:latin typeface="Agency FB" pitchFamily="34" charset="0"/>
              </a:rPr>
              <a:t> has obtained form 13 u/s 197 for lower deduction a copy of it is to checked.</a:t>
            </a:r>
          </a:p>
          <a:p>
            <a:pPr marL="596646" indent="-514350" algn="just">
              <a:buFont typeface="+mj-lt"/>
              <a:buAutoNum type="arabicPeriod"/>
            </a:pPr>
            <a:endParaRPr lang="en-US" sz="2000" dirty="0" smtClean="0">
              <a:latin typeface="Agency FB" pitchFamily="34" charset="0"/>
            </a:endParaRPr>
          </a:p>
        </p:txBody>
      </p:sp>
      <p:graphicFrame>
        <p:nvGraphicFramePr>
          <p:cNvPr id="6" name="Content Placeholder 4"/>
          <p:cNvGraphicFramePr>
            <a:graphicFrameLocks/>
          </p:cNvGraphicFramePr>
          <p:nvPr/>
        </p:nvGraphicFramePr>
        <p:xfrm>
          <a:off x="2209800" y="2667000"/>
          <a:ext cx="5867401" cy="1854200"/>
        </p:xfrm>
        <a:graphic>
          <a:graphicData uri="http://schemas.openxmlformats.org/drawingml/2006/table">
            <a:tbl>
              <a:tblPr firstRow="1" bandRow="1">
                <a:tableStyleId>{21E4AEA4-8DFA-4A89-87EB-49C32662AFE0}</a:tableStyleId>
              </a:tblPr>
              <a:tblGrid>
                <a:gridCol w="2590800"/>
                <a:gridCol w="3276601"/>
              </a:tblGrid>
              <a:tr h="370840">
                <a:tc>
                  <a:txBody>
                    <a:bodyPr/>
                    <a:lstStyle/>
                    <a:p>
                      <a:pPr algn="ctr" fontAlgn="b"/>
                      <a:r>
                        <a:rPr lang="en-US" sz="2000" u="none" strike="noStrike" dirty="0"/>
                        <a:t>Quarters</a:t>
                      </a:r>
                      <a:endParaRPr lang="en-US" sz="2000" b="1" i="0" u="none" strike="noStrike" dirty="0">
                        <a:solidFill>
                          <a:srgbClr val="000000"/>
                        </a:solidFill>
                        <a:latin typeface="Calibri"/>
                      </a:endParaRPr>
                    </a:p>
                  </a:txBody>
                  <a:tcPr marL="11718" marR="11718" marT="9525" marB="0" anchor="b"/>
                </a:tc>
                <a:tc>
                  <a:txBody>
                    <a:bodyPr/>
                    <a:lstStyle/>
                    <a:p>
                      <a:pPr algn="ctr" fontAlgn="b"/>
                      <a:r>
                        <a:rPr lang="en-US" sz="2000" u="none" strike="noStrike" dirty="0"/>
                        <a:t>Due date for payment</a:t>
                      </a:r>
                      <a:endParaRPr lang="en-US" sz="2000" b="1" i="0" u="none" strike="noStrike" dirty="0">
                        <a:solidFill>
                          <a:srgbClr val="000000"/>
                        </a:solidFill>
                        <a:latin typeface="Calibri"/>
                      </a:endParaRPr>
                    </a:p>
                  </a:txBody>
                  <a:tcPr marL="11718" marR="11718" marT="9525" marB="0" anchor="b"/>
                </a:tc>
              </a:tr>
              <a:tr h="370840">
                <a:tc>
                  <a:txBody>
                    <a:bodyPr/>
                    <a:lstStyle/>
                    <a:p>
                      <a:pPr algn="ctr" fontAlgn="b"/>
                      <a:r>
                        <a:rPr lang="en-US" sz="2000" u="none" strike="noStrike" dirty="0"/>
                        <a:t>30th June</a:t>
                      </a:r>
                      <a:endParaRPr lang="en-US" sz="2000" b="0" i="0" u="none" strike="noStrike" dirty="0">
                        <a:solidFill>
                          <a:srgbClr val="000000"/>
                        </a:solidFill>
                        <a:latin typeface="Calibri"/>
                      </a:endParaRPr>
                    </a:p>
                  </a:txBody>
                  <a:tcPr marL="11718" marR="11718" marT="9525" marB="0" anchor="b"/>
                </a:tc>
                <a:tc>
                  <a:txBody>
                    <a:bodyPr/>
                    <a:lstStyle/>
                    <a:p>
                      <a:pPr algn="ctr" fontAlgn="b"/>
                      <a:r>
                        <a:rPr lang="en-US" sz="2000" u="none" strike="noStrike" dirty="0"/>
                        <a:t>7th July</a:t>
                      </a:r>
                      <a:endParaRPr lang="en-US" sz="2000" b="0" i="0" u="none" strike="noStrike" dirty="0">
                        <a:solidFill>
                          <a:srgbClr val="000000"/>
                        </a:solidFill>
                        <a:latin typeface="Calibri"/>
                      </a:endParaRPr>
                    </a:p>
                  </a:txBody>
                  <a:tcPr marL="11718" marR="11718" marT="9525" marB="0" anchor="b"/>
                </a:tc>
              </a:tr>
              <a:tr h="370840">
                <a:tc>
                  <a:txBody>
                    <a:bodyPr/>
                    <a:lstStyle/>
                    <a:p>
                      <a:pPr algn="ctr" fontAlgn="b"/>
                      <a:r>
                        <a:rPr lang="en-US" sz="2000" u="none" strike="noStrike" dirty="0"/>
                        <a:t>30th September</a:t>
                      </a:r>
                      <a:endParaRPr lang="en-US" sz="2000" b="0" i="0" u="none" strike="noStrike" dirty="0">
                        <a:solidFill>
                          <a:srgbClr val="000000"/>
                        </a:solidFill>
                        <a:latin typeface="Calibri"/>
                      </a:endParaRPr>
                    </a:p>
                  </a:txBody>
                  <a:tcPr marL="11718" marR="11718" marT="9525" marB="0" anchor="b"/>
                </a:tc>
                <a:tc>
                  <a:txBody>
                    <a:bodyPr/>
                    <a:lstStyle/>
                    <a:p>
                      <a:pPr algn="ctr" fontAlgn="b"/>
                      <a:r>
                        <a:rPr lang="en-US" sz="2000" u="none" strike="noStrike" dirty="0"/>
                        <a:t>7th October</a:t>
                      </a:r>
                      <a:endParaRPr lang="en-US" sz="2000" b="0" i="0" u="none" strike="noStrike" dirty="0">
                        <a:solidFill>
                          <a:srgbClr val="000000"/>
                        </a:solidFill>
                        <a:latin typeface="Calibri"/>
                      </a:endParaRPr>
                    </a:p>
                  </a:txBody>
                  <a:tcPr marL="11718" marR="11718" marT="9525" marB="0" anchor="b"/>
                </a:tc>
              </a:tr>
              <a:tr h="370840">
                <a:tc>
                  <a:txBody>
                    <a:bodyPr/>
                    <a:lstStyle/>
                    <a:p>
                      <a:pPr algn="ctr" fontAlgn="b"/>
                      <a:r>
                        <a:rPr lang="en-US" sz="2000" u="none" strike="noStrike" dirty="0"/>
                        <a:t>31st December</a:t>
                      </a:r>
                      <a:endParaRPr lang="en-US" sz="2000" b="0" i="0" u="none" strike="noStrike" dirty="0">
                        <a:solidFill>
                          <a:srgbClr val="000000"/>
                        </a:solidFill>
                        <a:latin typeface="Calibri"/>
                      </a:endParaRPr>
                    </a:p>
                  </a:txBody>
                  <a:tcPr marL="11718" marR="11718" marT="9525" marB="0" anchor="b"/>
                </a:tc>
                <a:tc>
                  <a:txBody>
                    <a:bodyPr/>
                    <a:lstStyle/>
                    <a:p>
                      <a:pPr algn="ctr" fontAlgn="b"/>
                      <a:r>
                        <a:rPr lang="en-US" sz="2000" u="none" strike="noStrike" dirty="0"/>
                        <a:t>7th January</a:t>
                      </a:r>
                      <a:endParaRPr lang="en-US" sz="2000" b="0" i="0" u="none" strike="noStrike" dirty="0">
                        <a:solidFill>
                          <a:srgbClr val="000000"/>
                        </a:solidFill>
                        <a:latin typeface="Calibri"/>
                      </a:endParaRPr>
                    </a:p>
                  </a:txBody>
                  <a:tcPr marL="11718" marR="11718" marT="9525" marB="0" anchor="b"/>
                </a:tc>
              </a:tr>
              <a:tr h="370840">
                <a:tc>
                  <a:txBody>
                    <a:bodyPr/>
                    <a:lstStyle/>
                    <a:p>
                      <a:pPr algn="ctr" fontAlgn="b"/>
                      <a:r>
                        <a:rPr lang="en-US" sz="2000" u="none" strike="noStrike" dirty="0"/>
                        <a:t>31st March</a:t>
                      </a:r>
                      <a:endParaRPr lang="en-US" sz="2000" b="0" i="0" u="none" strike="noStrike" dirty="0">
                        <a:solidFill>
                          <a:srgbClr val="000000"/>
                        </a:solidFill>
                        <a:latin typeface="Calibri"/>
                      </a:endParaRPr>
                    </a:p>
                  </a:txBody>
                  <a:tcPr marL="11718" marR="11718" marT="9525" marB="0" anchor="b"/>
                </a:tc>
                <a:tc>
                  <a:txBody>
                    <a:bodyPr/>
                    <a:lstStyle/>
                    <a:p>
                      <a:pPr algn="ctr" fontAlgn="b"/>
                      <a:r>
                        <a:rPr lang="en-US" sz="2000" u="none" strike="noStrike" dirty="0"/>
                        <a:t>30th April</a:t>
                      </a:r>
                      <a:endParaRPr lang="en-US" sz="2000" b="0" i="0" u="none" strike="noStrike" dirty="0">
                        <a:solidFill>
                          <a:srgbClr val="000000"/>
                        </a:solidFill>
                        <a:latin typeface="Calibri"/>
                      </a:endParaRPr>
                    </a:p>
                  </a:txBody>
                  <a:tcPr marL="11718" marR="11718" marT="9525" marB="0" anchor="b"/>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27</a:t>
            </a:r>
            <a:endParaRPr lang="en-US" dirty="0"/>
          </a:p>
        </p:txBody>
      </p:sp>
      <p:sp>
        <p:nvSpPr>
          <p:cNvPr id="10" name="Content Placeholder 9"/>
          <p:cNvSpPr>
            <a:spLocks noGrp="1"/>
          </p:cNvSpPr>
          <p:nvPr>
            <p:ph idx="1"/>
          </p:nvPr>
        </p:nvSpPr>
        <p:spPr/>
        <p:txBody>
          <a:bodyPr/>
          <a:lstStyle/>
          <a:p>
            <a:endParaRPr lang="en-US" dirty="0"/>
          </a:p>
        </p:txBody>
      </p:sp>
      <p:graphicFrame>
        <p:nvGraphicFramePr>
          <p:cNvPr id="11" name="Table 10"/>
          <p:cNvGraphicFramePr>
            <a:graphicFrameLocks noGrp="1"/>
          </p:cNvGraphicFramePr>
          <p:nvPr/>
        </p:nvGraphicFramePr>
        <p:xfrm>
          <a:off x="1447800" y="1447797"/>
          <a:ext cx="7467599" cy="4800604"/>
        </p:xfrm>
        <a:graphic>
          <a:graphicData uri="http://schemas.openxmlformats.org/drawingml/2006/table">
            <a:tbl>
              <a:tblPr>
                <a:tableStyleId>{8A107856-5554-42FB-B03E-39F5DBC370BA}</a:tableStyleId>
              </a:tblPr>
              <a:tblGrid>
                <a:gridCol w="460557"/>
                <a:gridCol w="3147384"/>
                <a:gridCol w="922962"/>
                <a:gridCol w="1090773"/>
                <a:gridCol w="1006867"/>
                <a:gridCol w="839056"/>
              </a:tblGrid>
              <a:tr h="1309809">
                <a:tc gridSpan="2">
                  <a:txBody>
                    <a:bodyPr/>
                    <a:lstStyle/>
                    <a:p>
                      <a:pPr algn="ctr" fontAlgn="ctr"/>
                      <a:r>
                        <a:rPr lang="en-US" sz="1400" u="none" strike="noStrike" dirty="0">
                          <a:latin typeface="Agency FB" pitchFamily="34" charset="0"/>
                        </a:rPr>
                        <a:t>Nature of Payments</a:t>
                      </a:r>
                      <a:br>
                        <a:rPr lang="en-US" sz="1400" u="none" strike="noStrike" dirty="0">
                          <a:latin typeface="Agency FB" pitchFamily="34" charset="0"/>
                        </a:rPr>
                      </a:br>
                      <a:r>
                        <a:rPr lang="en-US" sz="1400" u="none" strike="noStrike" dirty="0">
                          <a:latin typeface="Agency FB" pitchFamily="34" charset="0"/>
                        </a:rPr>
                        <a:t>Made to Resident</a:t>
                      </a:r>
                      <a:endParaRPr lang="en-US" sz="1400" b="1" i="0" u="none" strike="noStrike" dirty="0">
                        <a:solidFill>
                          <a:srgbClr val="000000"/>
                        </a:solidFill>
                        <a:latin typeface="Agency FB" pitchFamily="34" charset="0"/>
                      </a:endParaRPr>
                    </a:p>
                  </a:txBody>
                  <a:tcPr marL="9525" marR="9525" marT="9525" marB="0" anchor="ctr"/>
                </a:tc>
                <a:tc hMerge="1">
                  <a:txBody>
                    <a:bodyPr/>
                    <a:lstStyle/>
                    <a:p>
                      <a:endParaRPr lang="en-US"/>
                    </a:p>
                  </a:txBody>
                  <a:tcPr/>
                </a:tc>
                <a:tc>
                  <a:txBody>
                    <a:bodyPr/>
                    <a:lstStyle/>
                    <a:p>
                      <a:pPr algn="ctr" fontAlgn="ctr"/>
                      <a:r>
                        <a:rPr lang="en-US" sz="1400" u="none" strike="noStrike" dirty="0">
                          <a:latin typeface="Agency FB" pitchFamily="34" charset="0"/>
                        </a:rPr>
                        <a:t>Threshold</a:t>
                      </a:r>
                      <a:endParaRPr lang="en-US" sz="1400" b="1" i="0" u="none" strike="noStrike" dirty="0">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Company</a:t>
                      </a:r>
                      <a:br>
                        <a:rPr lang="en-US" sz="1400" u="none" strike="noStrike">
                          <a:latin typeface="Agency FB" pitchFamily="34" charset="0"/>
                        </a:rPr>
                      </a:br>
                      <a:r>
                        <a:rPr lang="en-US" sz="1400" u="none" strike="noStrike">
                          <a:latin typeface="Agency FB" pitchFamily="34" charset="0"/>
                        </a:rPr>
                        <a:t>Firm</a:t>
                      </a:r>
                      <a:br>
                        <a:rPr lang="en-US" sz="1400" u="none" strike="noStrike">
                          <a:latin typeface="Agency FB" pitchFamily="34" charset="0"/>
                        </a:rPr>
                      </a:br>
                      <a:r>
                        <a:rPr lang="en-US" sz="1400" u="none" strike="noStrike">
                          <a:latin typeface="Agency FB" pitchFamily="34" charset="0"/>
                        </a:rPr>
                        <a:t>Co-op Soc.</a:t>
                      </a:r>
                      <a:br>
                        <a:rPr lang="en-US" sz="1400" u="none" strike="noStrike">
                          <a:latin typeface="Agency FB" pitchFamily="34" charset="0"/>
                        </a:rPr>
                      </a:br>
                      <a:r>
                        <a:rPr lang="en-US" sz="1400" u="none" strike="noStrike">
                          <a:latin typeface="Agency FB" pitchFamily="34" charset="0"/>
                        </a:rPr>
                        <a:t>Local</a:t>
                      </a:r>
                      <a:br>
                        <a:rPr lang="en-US" sz="1400" u="none" strike="noStrike">
                          <a:latin typeface="Agency FB" pitchFamily="34" charset="0"/>
                        </a:rPr>
                      </a:br>
                      <a:r>
                        <a:rPr lang="en-US" sz="1400" u="none" strike="noStrike">
                          <a:latin typeface="Agency FB" pitchFamily="34" charset="0"/>
                        </a:rPr>
                        <a:t>Authority</a:t>
                      </a:r>
                      <a:endParaRPr lang="en-US" sz="1400" b="1" i="0" u="none" strike="noStrike">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Individual</a:t>
                      </a:r>
                      <a:br>
                        <a:rPr lang="en-US" sz="1400" u="none" strike="noStrike">
                          <a:latin typeface="Agency FB" pitchFamily="34" charset="0"/>
                        </a:rPr>
                      </a:br>
                      <a:r>
                        <a:rPr lang="en-US" sz="1400" u="none" strike="noStrike">
                          <a:latin typeface="Agency FB" pitchFamily="34" charset="0"/>
                        </a:rPr>
                        <a:t>HUF</a:t>
                      </a:r>
                      <a:endParaRPr lang="en-US" sz="1400" b="1" i="0" u="none" strike="noStrike">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If No PAN OR</a:t>
                      </a:r>
                      <a:br>
                        <a:rPr lang="en-US" sz="1400" u="none" strike="noStrike">
                          <a:latin typeface="Agency FB" pitchFamily="34" charset="0"/>
                        </a:rPr>
                      </a:br>
                      <a:r>
                        <a:rPr lang="en-US" sz="1400" u="none" strike="noStrike">
                          <a:latin typeface="Agency FB" pitchFamily="34" charset="0"/>
                        </a:rPr>
                        <a:t>Invalid</a:t>
                      </a:r>
                      <a:br>
                        <a:rPr lang="en-US" sz="1400" u="none" strike="noStrike">
                          <a:latin typeface="Agency FB" pitchFamily="34" charset="0"/>
                        </a:rPr>
                      </a:br>
                      <a:r>
                        <a:rPr lang="en-US" sz="1400" u="none" strike="noStrike">
                          <a:latin typeface="Agency FB" pitchFamily="34" charset="0"/>
                        </a:rPr>
                        <a:t>PAN</a:t>
                      </a:r>
                      <a:endParaRPr lang="en-US" sz="1400" b="1" i="0" u="none" strike="noStrike">
                        <a:solidFill>
                          <a:srgbClr val="000000"/>
                        </a:solidFill>
                        <a:latin typeface="Agency FB" pitchFamily="34" charset="0"/>
                      </a:endParaRPr>
                    </a:p>
                  </a:txBody>
                  <a:tcPr marL="9525" marR="9525" marT="9525" marB="0" anchor="ctr"/>
                </a:tc>
              </a:tr>
              <a:tr h="270085">
                <a:tc>
                  <a:txBody>
                    <a:bodyPr/>
                    <a:lstStyle/>
                    <a:p>
                      <a:pPr algn="ctr" fontAlgn="ctr"/>
                      <a:r>
                        <a:rPr lang="en-US" sz="1000" u="none" strike="noStrike"/>
                        <a:t>Sec.</a:t>
                      </a:r>
                      <a:endParaRPr lang="en-US" sz="1000" b="1" i="0" u="none" strike="noStrike">
                        <a:solidFill>
                          <a:srgbClr val="000000"/>
                        </a:solidFill>
                        <a:latin typeface="Arial"/>
                      </a:endParaRPr>
                    </a:p>
                  </a:txBody>
                  <a:tcPr marL="9525" marR="9525" marT="9525" marB="0" anchor="ctr"/>
                </a:tc>
                <a:tc>
                  <a:txBody>
                    <a:bodyPr/>
                    <a:lstStyle/>
                    <a:p>
                      <a:pPr algn="l" fontAlgn="ctr"/>
                      <a:r>
                        <a:rPr lang="en-US" sz="1400" u="none" strike="noStrike" dirty="0">
                          <a:latin typeface="Agency FB" pitchFamily="34" charset="0"/>
                        </a:rPr>
                        <a:t>              Description</a:t>
                      </a:r>
                      <a:endParaRPr lang="en-US" sz="1400" b="1" i="0" u="none" strike="noStrike" dirty="0">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Amount</a:t>
                      </a:r>
                      <a:endParaRPr lang="en-US" sz="1400" b="1" i="0" u="none" strike="noStrike">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RATE</a:t>
                      </a:r>
                      <a:endParaRPr lang="en-US" sz="1400" b="1" i="0" u="none" strike="noStrike">
                        <a:solidFill>
                          <a:srgbClr val="000000"/>
                        </a:solidFill>
                        <a:latin typeface="Agency FB" pitchFamily="34" charset="0"/>
                      </a:endParaRPr>
                    </a:p>
                  </a:txBody>
                  <a:tcPr marL="9525" marR="9525" marT="9525" marB="0" anchor="ctr"/>
                </a:tc>
                <a:tc>
                  <a:txBody>
                    <a:bodyPr/>
                    <a:lstStyle/>
                    <a:p>
                      <a:pPr algn="ctr" fontAlgn="ctr"/>
                      <a:r>
                        <a:rPr lang="en-US" sz="1400" u="none" strike="noStrike" dirty="0">
                          <a:latin typeface="Agency FB" pitchFamily="34" charset="0"/>
                        </a:rPr>
                        <a:t>RATE</a:t>
                      </a:r>
                      <a:endParaRPr lang="en-US" sz="1400" b="1" i="0" u="none" strike="noStrike" dirty="0">
                        <a:solidFill>
                          <a:srgbClr val="000000"/>
                        </a:solidFill>
                        <a:latin typeface="Agency FB" pitchFamily="34" charset="0"/>
                      </a:endParaRPr>
                    </a:p>
                  </a:txBody>
                  <a:tcPr marL="9525" marR="9525" marT="9525" marB="0" anchor="ctr"/>
                </a:tc>
                <a:tc>
                  <a:txBody>
                    <a:bodyPr/>
                    <a:lstStyle/>
                    <a:p>
                      <a:pPr algn="ctr" fontAlgn="ctr"/>
                      <a:r>
                        <a:rPr lang="en-US" sz="1400" u="none" strike="noStrike">
                          <a:latin typeface="Agency FB" pitchFamily="34" charset="0"/>
                        </a:rPr>
                        <a:t>RATE</a:t>
                      </a:r>
                      <a:endParaRPr lang="en-US" sz="1400" b="1" i="0" u="none" strike="noStrike">
                        <a:solidFill>
                          <a:srgbClr val="000000"/>
                        </a:solidFill>
                        <a:latin typeface="Agency FB" pitchFamily="34" charset="0"/>
                      </a:endParaRPr>
                    </a:p>
                  </a:txBody>
                  <a:tcPr marL="9525" marR="9525" marT="9525" marB="0" anchor="ctr"/>
                </a:tc>
              </a:tr>
              <a:tr h="270085">
                <a:tc rowSpan="2">
                  <a:txBody>
                    <a:bodyPr/>
                    <a:lstStyle/>
                    <a:p>
                      <a:pPr algn="ctr" fontAlgn="ctr"/>
                      <a:r>
                        <a:rPr lang="en-US" sz="1000" u="none" strike="noStrike"/>
                        <a:t/>
                      </a:r>
                      <a:br>
                        <a:rPr lang="en-US" sz="1000" u="none" strike="noStrike"/>
                      </a:br>
                      <a:r>
                        <a:rPr lang="en-US" sz="1000" u="none" strike="noStrike"/>
                        <a:t>194A</a:t>
                      </a:r>
                      <a:endParaRPr lang="en-US" sz="1000" b="1" i="0" u="none" strike="noStrike">
                        <a:solidFill>
                          <a:srgbClr val="000000"/>
                        </a:solidFill>
                        <a:latin typeface="Arial"/>
                      </a:endParaRPr>
                    </a:p>
                  </a:txBody>
                  <a:tcPr marL="9525" marR="9525" marT="9525" marB="0" anchor="ctr"/>
                </a:tc>
                <a:tc>
                  <a:txBody>
                    <a:bodyPr/>
                    <a:lstStyle/>
                    <a:p>
                      <a:pPr algn="l" fontAlgn="b"/>
                      <a:r>
                        <a:rPr lang="en-US" sz="1400" u="none" strike="noStrike" dirty="0">
                          <a:latin typeface="Agency FB" pitchFamily="34" charset="0"/>
                        </a:rPr>
                        <a:t>Interest - Payable by Banks</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vMerge="1">
                  <a:txBody>
                    <a:bodyPr/>
                    <a:lstStyle/>
                    <a:p>
                      <a:endParaRPr lang="en-US"/>
                    </a:p>
                  </a:txBody>
                  <a:tcPr/>
                </a:tc>
                <a:tc>
                  <a:txBody>
                    <a:bodyPr/>
                    <a:lstStyle/>
                    <a:p>
                      <a:pPr algn="l" fontAlgn="b"/>
                      <a:r>
                        <a:rPr lang="en-US" sz="1400" u="none" strike="noStrike">
                          <a:latin typeface="Agency FB" pitchFamily="34" charset="0"/>
                        </a:rPr>
                        <a:t>Interest - Payable by Others</a:t>
                      </a:r>
                      <a:endParaRPr lang="en-US" sz="1400" b="0"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5,000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a:txBody>
                    <a:bodyPr/>
                    <a:lstStyle/>
                    <a:p>
                      <a:pPr algn="ctr" fontAlgn="b"/>
                      <a:r>
                        <a:rPr lang="en-US" sz="1000" u="none" strike="noStrike"/>
                        <a:t>194B</a:t>
                      </a:r>
                      <a:endParaRPr lang="en-US" sz="1000" b="1" i="0" u="none" strike="noStrike">
                        <a:solidFill>
                          <a:srgbClr val="000000"/>
                        </a:solidFill>
                        <a:latin typeface="Arial"/>
                      </a:endParaRPr>
                    </a:p>
                  </a:txBody>
                  <a:tcPr marL="9525" marR="9525" marT="9525" marB="0" anchor="b"/>
                </a:tc>
                <a:tc>
                  <a:txBody>
                    <a:bodyPr/>
                    <a:lstStyle/>
                    <a:p>
                      <a:pPr algn="l" fontAlgn="b"/>
                      <a:r>
                        <a:rPr lang="en-US" sz="1400" u="none" strike="noStrike" dirty="0">
                          <a:latin typeface="Agency FB" pitchFamily="34" charset="0"/>
                        </a:rPr>
                        <a:t>Winning from Lotteries / Crossword Puzzle</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10,000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30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30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30</a:t>
                      </a:r>
                      <a:endParaRPr lang="en-US" sz="1400" b="1" i="0" u="none" strike="noStrike">
                        <a:solidFill>
                          <a:srgbClr val="000000"/>
                        </a:solidFill>
                        <a:latin typeface="Agency FB" pitchFamily="34" charset="0"/>
                      </a:endParaRPr>
                    </a:p>
                  </a:txBody>
                  <a:tcPr marL="9525" marR="9525" marT="9525" marB="0" anchor="b"/>
                </a:tc>
              </a:tr>
              <a:tr h="530015">
                <a:tc rowSpan="2">
                  <a:txBody>
                    <a:bodyPr/>
                    <a:lstStyle/>
                    <a:p>
                      <a:pPr algn="ctr" fontAlgn="ctr"/>
                      <a:r>
                        <a:rPr lang="en-US" sz="1000" u="none" strike="noStrike"/>
                        <a:t>194C</a:t>
                      </a:r>
                      <a:endParaRPr lang="en-US" sz="1000" b="1" i="0" u="none" strike="noStrike">
                        <a:solidFill>
                          <a:srgbClr val="000000"/>
                        </a:solidFill>
                        <a:latin typeface="Arial"/>
                      </a:endParaRPr>
                    </a:p>
                  </a:txBody>
                  <a:tcPr marL="9525" marR="9525" marT="9525" marB="0" anchor="ctr"/>
                </a:tc>
                <a:tc>
                  <a:txBody>
                    <a:bodyPr/>
                    <a:lstStyle/>
                    <a:p>
                      <a:pPr algn="l" fontAlgn="b"/>
                      <a:r>
                        <a:rPr lang="en-US" sz="1400" u="none" strike="noStrike" dirty="0">
                          <a:latin typeface="Agency FB" pitchFamily="34" charset="0"/>
                        </a:rPr>
                        <a:t>Payment to Contractors - Single Transaction</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30,000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530015">
                <a:tc vMerge="1">
                  <a:txBody>
                    <a:bodyPr/>
                    <a:lstStyle/>
                    <a:p>
                      <a:endParaRPr lang="en-US"/>
                    </a:p>
                  </a:txBody>
                  <a:tcPr/>
                </a:tc>
                <a:tc>
                  <a:txBody>
                    <a:bodyPr/>
                    <a:lstStyle/>
                    <a:p>
                      <a:pPr algn="l" fontAlgn="b"/>
                      <a:r>
                        <a:rPr lang="en-US" sz="1400" u="none" strike="noStrike" dirty="0">
                          <a:latin typeface="Agency FB" pitchFamily="34" charset="0"/>
                        </a:rPr>
                        <a:t>Payment to Contractors - Aggregate during FY</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75,000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a:txBody>
                    <a:bodyPr/>
                    <a:lstStyle/>
                    <a:p>
                      <a:pPr algn="ctr" fontAlgn="b"/>
                      <a:r>
                        <a:rPr lang="en-US" sz="1000" u="none" strike="noStrike"/>
                        <a:t>194D</a:t>
                      </a:r>
                      <a:endParaRPr lang="en-US" sz="1000" b="1" i="0" u="none" strike="noStrike">
                        <a:solidFill>
                          <a:srgbClr val="000000"/>
                        </a:solidFill>
                        <a:latin typeface="Arial"/>
                      </a:endParaRPr>
                    </a:p>
                  </a:txBody>
                  <a:tcPr marL="9525" marR="9525" marT="9525" marB="0" anchor="b"/>
                </a:tc>
                <a:tc>
                  <a:txBody>
                    <a:bodyPr/>
                    <a:lstStyle/>
                    <a:p>
                      <a:pPr algn="l" fontAlgn="b"/>
                      <a:r>
                        <a:rPr lang="en-US" sz="1400" u="none" strike="noStrike" dirty="0">
                          <a:latin typeface="Agency FB" pitchFamily="34" charset="0"/>
                        </a:rPr>
                        <a:t>Insurance Commission</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20,000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a:txBody>
                    <a:bodyPr/>
                    <a:lstStyle/>
                    <a:p>
                      <a:pPr algn="ctr" fontAlgn="b"/>
                      <a:r>
                        <a:rPr lang="en-US" sz="1000" u="none" strike="noStrike"/>
                        <a:t>194H</a:t>
                      </a:r>
                      <a:endParaRPr lang="en-US" sz="1000" b="1" i="0" u="none" strike="noStrike">
                        <a:solidFill>
                          <a:srgbClr val="000000"/>
                        </a:solidFill>
                        <a:latin typeface="Arial"/>
                      </a:endParaRPr>
                    </a:p>
                  </a:txBody>
                  <a:tcPr marL="9525" marR="9525" marT="9525" marB="0" anchor="b"/>
                </a:tc>
                <a:tc>
                  <a:txBody>
                    <a:bodyPr/>
                    <a:lstStyle/>
                    <a:p>
                      <a:pPr algn="l" fontAlgn="b"/>
                      <a:r>
                        <a:rPr lang="en-US" sz="1400" u="none" strike="noStrike" dirty="0">
                          <a:latin typeface="Agency FB" pitchFamily="34" charset="0"/>
                        </a:rPr>
                        <a:t>Commission / Brokerage</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5,000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rowSpan="2">
                  <a:txBody>
                    <a:bodyPr/>
                    <a:lstStyle/>
                    <a:p>
                      <a:pPr algn="ctr" fontAlgn="ctr"/>
                      <a:r>
                        <a:rPr lang="en-US" sz="1000" u="none" strike="noStrike"/>
                        <a:t>194 I</a:t>
                      </a:r>
                      <a:endParaRPr lang="en-US" sz="1000" b="1" i="0" u="none" strike="noStrike">
                        <a:solidFill>
                          <a:srgbClr val="000000"/>
                        </a:solidFill>
                        <a:latin typeface="Arial"/>
                      </a:endParaRPr>
                    </a:p>
                  </a:txBody>
                  <a:tcPr marL="9525" marR="9525" marT="9525" marB="0" anchor="ctr"/>
                </a:tc>
                <a:tc>
                  <a:txBody>
                    <a:bodyPr/>
                    <a:lstStyle/>
                    <a:p>
                      <a:pPr algn="l" fontAlgn="b"/>
                      <a:r>
                        <a:rPr lang="en-US" sz="1400" u="none" strike="noStrike">
                          <a:latin typeface="Agency FB" pitchFamily="34" charset="0"/>
                        </a:rPr>
                        <a:t>Rent</a:t>
                      </a:r>
                      <a:endParaRPr lang="en-US" sz="1400" b="0"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1,80,000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10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20</a:t>
                      </a:r>
                      <a:endParaRPr lang="en-US" sz="1400" b="1" i="0" u="none" strike="noStrike" dirty="0">
                        <a:solidFill>
                          <a:srgbClr val="000000"/>
                        </a:solidFill>
                        <a:latin typeface="Agency FB" pitchFamily="34" charset="0"/>
                      </a:endParaRPr>
                    </a:p>
                  </a:txBody>
                  <a:tcPr marL="9525" marR="9525" marT="9525" marB="0" anchor="b"/>
                </a:tc>
              </a:tr>
              <a:tr h="270085">
                <a:tc vMerge="1">
                  <a:txBody>
                    <a:bodyPr/>
                    <a:lstStyle/>
                    <a:p>
                      <a:endParaRPr lang="en-US"/>
                    </a:p>
                  </a:txBody>
                  <a:tcPr/>
                </a:tc>
                <a:tc>
                  <a:txBody>
                    <a:bodyPr/>
                    <a:lstStyle/>
                    <a:p>
                      <a:pPr algn="l" fontAlgn="b"/>
                      <a:r>
                        <a:rPr lang="en-US" sz="1400" u="none" strike="noStrike">
                          <a:latin typeface="Agency FB" pitchFamily="34" charset="0"/>
                        </a:rPr>
                        <a:t>Rent - Plant / Machinery</a:t>
                      </a:r>
                      <a:endParaRPr lang="en-US" sz="1400" b="0"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1,80,000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20</a:t>
                      </a:r>
                      <a:endParaRPr lang="en-US" sz="1400" b="1" i="0" u="none" strike="noStrike">
                        <a:solidFill>
                          <a:srgbClr val="000000"/>
                        </a:solidFill>
                        <a:latin typeface="Agency FB" pitchFamily="34" charset="0"/>
                      </a:endParaRPr>
                    </a:p>
                  </a:txBody>
                  <a:tcPr marL="9525" marR="9525" marT="9525" marB="0" anchor="b"/>
                </a:tc>
              </a:tr>
              <a:tr h="270085">
                <a:tc>
                  <a:txBody>
                    <a:bodyPr/>
                    <a:lstStyle/>
                    <a:p>
                      <a:pPr algn="ctr" fontAlgn="b"/>
                      <a:r>
                        <a:rPr lang="en-US" sz="1000" u="none" strike="noStrike"/>
                        <a:t>194J</a:t>
                      </a:r>
                      <a:endParaRPr lang="en-US" sz="1000" b="1" i="0" u="none" strike="noStrike">
                        <a:solidFill>
                          <a:srgbClr val="000000"/>
                        </a:solidFill>
                        <a:latin typeface="Arial"/>
                      </a:endParaRPr>
                    </a:p>
                  </a:txBody>
                  <a:tcPr marL="9525" marR="9525" marT="9525" marB="0" anchor="b"/>
                </a:tc>
                <a:tc>
                  <a:txBody>
                    <a:bodyPr/>
                    <a:lstStyle/>
                    <a:p>
                      <a:pPr algn="l" fontAlgn="b"/>
                      <a:r>
                        <a:rPr lang="en-US" sz="1400" u="none" strike="noStrike" dirty="0" smtClean="0">
                          <a:latin typeface="Agency FB" pitchFamily="34" charset="0"/>
                        </a:rPr>
                        <a:t>Professional or Technical Fees(including</a:t>
                      </a:r>
                      <a:r>
                        <a:rPr lang="en-US" sz="1400" u="none" strike="noStrike" baseline="0" dirty="0" smtClean="0">
                          <a:latin typeface="Agency FB" pitchFamily="34" charset="0"/>
                        </a:rPr>
                        <a:t> service tax)</a:t>
                      </a:r>
                      <a:endParaRPr lang="en-US" sz="1400" b="0"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a:latin typeface="Agency FB" pitchFamily="34" charset="0"/>
                        </a:rPr>
                        <a:t>30,000</a:t>
                      </a:r>
                      <a:endParaRPr lang="en-US" sz="1400" b="1" i="0" u="none" strike="noStrike">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10</a:t>
                      </a:r>
                      <a:endParaRPr lang="en-US" sz="1400" b="1" i="0" u="none" strike="noStrike" dirty="0">
                        <a:solidFill>
                          <a:srgbClr val="000000"/>
                        </a:solidFill>
                        <a:latin typeface="Agency FB" pitchFamily="34" charset="0"/>
                      </a:endParaRPr>
                    </a:p>
                  </a:txBody>
                  <a:tcPr marL="9525" marR="9525" marT="9525" marB="0" anchor="b"/>
                </a:tc>
                <a:tc>
                  <a:txBody>
                    <a:bodyPr/>
                    <a:lstStyle/>
                    <a:p>
                      <a:pPr algn="ctr" fontAlgn="b"/>
                      <a:r>
                        <a:rPr lang="en-US" sz="1400" u="none" strike="noStrike" dirty="0">
                          <a:latin typeface="Agency FB" pitchFamily="34" charset="0"/>
                        </a:rPr>
                        <a:t>20</a:t>
                      </a:r>
                      <a:endParaRPr lang="en-US" sz="1400" b="1" i="0" u="none" strike="noStrike" dirty="0">
                        <a:solidFill>
                          <a:srgbClr val="000000"/>
                        </a:solidFill>
                        <a:latin typeface="Agency FB" pitchFamily="34" charset="0"/>
                      </a:endParaRPr>
                    </a:p>
                  </a:txBody>
                  <a:tcPr marL="9525" marR="9525" marT="9525" marB="0" anchor="b"/>
                </a:tc>
              </a:tr>
            </a:tbl>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27</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ü"/>
            </a:pPr>
            <a:r>
              <a:rPr lang="en-US" dirty="0" smtClean="0"/>
              <a:t> </a:t>
            </a:r>
            <a:r>
              <a:rPr lang="en-US" u="sng" dirty="0" smtClean="0">
                <a:latin typeface="Agency FB" pitchFamily="34" charset="0"/>
              </a:rPr>
              <a:t>For non compliance of chapter XVII-B penalty is </a:t>
            </a:r>
            <a:r>
              <a:rPr lang="en-US" u="sng" dirty="0" err="1" smtClean="0">
                <a:latin typeface="Agency FB" pitchFamily="34" charset="0"/>
              </a:rPr>
              <a:t>leviable</a:t>
            </a:r>
            <a:r>
              <a:rPr lang="en-US" dirty="0" smtClean="0">
                <a:latin typeface="Agency FB" pitchFamily="34" charset="0"/>
              </a:rPr>
              <a:t>:</a:t>
            </a:r>
          </a:p>
          <a:p>
            <a:pPr marL="870966" lvl="1" indent="-514350" algn="just">
              <a:buFont typeface="+mj-lt"/>
              <a:buAutoNum type="arabicPeriod"/>
            </a:pPr>
            <a:r>
              <a:rPr lang="en-US" sz="3000" dirty="0" smtClean="0">
                <a:latin typeface="Agency FB" pitchFamily="34" charset="0"/>
              </a:rPr>
              <a:t>Penalty –  </a:t>
            </a:r>
            <a:r>
              <a:rPr lang="en-US" sz="3000" dirty="0" err="1" smtClean="0">
                <a:latin typeface="Agency FB" pitchFamily="34" charset="0"/>
              </a:rPr>
              <a:t>assessee</a:t>
            </a:r>
            <a:r>
              <a:rPr lang="en-US" sz="3000" dirty="0" smtClean="0">
                <a:latin typeface="Agency FB" pitchFamily="34" charset="0"/>
              </a:rPr>
              <a:t>  in  default   u/s  221   equal   to  the  amount  of tax in arrears.</a:t>
            </a:r>
          </a:p>
          <a:p>
            <a:pPr marL="870966" lvl="1" indent="-514350" algn="just">
              <a:buFont typeface="+mj-lt"/>
              <a:buAutoNum type="arabicPeriod"/>
            </a:pPr>
            <a:r>
              <a:rPr lang="en-US" sz="3000" dirty="0" smtClean="0">
                <a:latin typeface="Agency FB" pitchFamily="34" charset="0"/>
              </a:rPr>
              <a:t>Section 271C;</a:t>
            </a:r>
          </a:p>
          <a:p>
            <a:pPr marL="870966" lvl="1" indent="-514350" algn="just">
              <a:buNone/>
            </a:pPr>
            <a:r>
              <a:rPr lang="en-US" sz="3000" dirty="0" smtClean="0">
                <a:latin typeface="Agency FB" pitchFamily="34" charset="0"/>
              </a:rPr>
              <a:t>                             Penalty for failure to deduct tax at source as required or under the provisions of Chapter XVII-B.     Penalty Equal to Tax.</a:t>
            </a:r>
          </a:p>
          <a:p>
            <a:pPr marL="870966" lvl="1" indent="-514350" algn="just">
              <a:buFont typeface="+mj-lt"/>
              <a:buAutoNum type="arabicPeriod"/>
            </a:pPr>
            <a:r>
              <a:rPr lang="en-US" sz="3000" dirty="0" smtClean="0">
                <a:latin typeface="Agency FB" pitchFamily="34" charset="0"/>
              </a:rPr>
              <a:t> Section 276B:</a:t>
            </a:r>
          </a:p>
          <a:p>
            <a:pPr marL="870966" lvl="1" indent="-514350" algn="just">
              <a:buNone/>
            </a:pPr>
            <a:r>
              <a:rPr lang="en-US" sz="3000" dirty="0" smtClean="0">
                <a:latin typeface="Agency FB" pitchFamily="34" charset="0"/>
              </a:rPr>
              <a:t>                             Fails to pay to the credit of Central Government, tax deducted at source by him as required by or under the provisions of Chapter XVII-B.  </a:t>
            </a:r>
          </a:p>
          <a:p>
            <a:pPr algn="just">
              <a:lnSpc>
                <a:spcPct val="90000"/>
              </a:lnSpc>
              <a:spcBef>
                <a:spcPct val="20000"/>
              </a:spcBef>
              <a:buClr>
                <a:srgbClr val="7290F0"/>
              </a:buClr>
              <a:buSzPct val="70000"/>
              <a:buFont typeface="Wingdings" pitchFamily="2" charset="2"/>
              <a:buNone/>
            </a:pPr>
            <a:r>
              <a:rPr lang="en-US" sz="3000" dirty="0" smtClean="0">
                <a:latin typeface="Agency FB" pitchFamily="34" charset="0"/>
              </a:rPr>
              <a:t>            Imprisonment Period 3 months to 7 years and with fine. </a:t>
            </a:r>
          </a:p>
          <a:p>
            <a:pPr marL="596646" indent="-514350" algn="just">
              <a:lnSpc>
                <a:spcPct val="90000"/>
              </a:lnSpc>
              <a:spcBef>
                <a:spcPct val="20000"/>
              </a:spcBef>
              <a:buClr>
                <a:srgbClr val="7290F0"/>
              </a:buClr>
              <a:buSzPct val="70000"/>
              <a:buNone/>
            </a:pPr>
            <a:endParaRPr lang="en-US" sz="3000" dirty="0" smtClean="0">
              <a:latin typeface="Agency FB" pitchFamily="34" charset="0"/>
            </a:endParaRPr>
          </a:p>
          <a:p>
            <a:pPr marL="870966" lvl="1" indent="-514350">
              <a:buFont typeface="+mj-lt"/>
              <a:buAutoNum type="arabicPeriod"/>
            </a:pPr>
            <a:endParaRPr lang="en-US"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latin typeface="Algerian" pitchFamily="82" charset="0"/>
              </a:rPr>
              <a:t>Clause 32</a:t>
            </a:r>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ü"/>
            </a:pPr>
            <a:r>
              <a:rPr lang="en-US" smtClean="0">
                <a:latin typeface="Agency FB" pitchFamily="34" charset="0"/>
              </a:rPr>
              <a:t>  </a:t>
            </a:r>
            <a:r>
              <a:rPr lang="en-US" dirty="0" smtClean="0">
                <a:latin typeface="Agency FB" pitchFamily="34" charset="0"/>
              </a:rPr>
              <a:t>Accounting ratios with calculations as follows:  </a:t>
            </a:r>
          </a:p>
          <a:p>
            <a:pPr algn="just">
              <a:buNone/>
            </a:pPr>
            <a:r>
              <a:rPr lang="en-US" b="1" dirty="0" smtClean="0">
                <a:latin typeface="Agency FB" pitchFamily="34" charset="0"/>
              </a:rPr>
              <a:t>(a)  Gross profit / Turnover;  </a:t>
            </a:r>
          </a:p>
          <a:p>
            <a:pPr algn="just">
              <a:buNone/>
            </a:pPr>
            <a:r>
              <a:rPr lang="en-US" b="1" dirty="0" smtClean="0">
                <a:latin typeface="Agency FB" pitchFamily="34" charset="0"/>
              </a:rPr>
              <a:t>(b)  Net profit / Turnover;  </a:t>
            </a:r>
          </a:p>
          <a:p>
            <a:pPr algn="just">
              <a:buNone/>
            </a:pPr>
            <a:r>
              <a:rPr lang="en-US" b="1" dirty="0" smtClean="0">
                <a:latin typeface="Agency FB" pitchFamily="34" charset="0"/>
              </a:rPr>
              <a:t>(c)  Stock-in-trade / Turnover;</a:t>
            </a:r>
          </a:p>
          <a:p>
            <a:pPr algn="just">
              <a:buNone/>
            </a:pPr>
            <a:r>
              <a:rPr lang="en-US" b="1" dirty="0" smtClean="0">
                <a:latin typeface="Agency FB" pitchFamily="34" charset="0"/>
              </a:rPr>
              <a:t>(d)  Material consumed / Finished goods produced.  </a:t>
            </a:r>
          </a:p>
          <a:p>
            <a:pPr algn="just">
              <a:buNone/>
            </a:pPr>
            <a:endParaRPr lang="en-US" sz="1800" dirty="0" smtClean="0">
              <a:latin typeface="Agency FB" pitchFamily="34" charset="0"/>
            </a:endParaRPr>
          </a:p>
          <a:p>
            <a:pPr algn="just"/>
            <a:r>
              <a:rPr lang="en-US" dirty="0" smtClean="0">
                <a:latin typeface="Agency FB" pitchFamily="34" charset="0"/>
              </a:rPr>
              <a:t>These ratios have be calculated only for </a:t>
            </a:r>
            <a:r>
              <a:rPr lang="en-US" dirty="0" err="1" smtClean="0">
                <a:latin typeface="Agency FB" pitchFamily="34" charset="0"/>
              </a:rPr>
              <a:t>assessees</a:t>
            </a:r>
            <a:r>
              <a:rPr lang="en-US" dirty="0" smtClean="0">
                <a:latin typeface="Agency FB" pitchFamily="34" charset="0"/>
              </a:rPr>
              <a:t> who are engaged in manufacturing or trading activities.  </a:t>
            </a:r>
          </a:p>
          <a:p>
            <a:pPr algn="just"/>
            <a:r>
              <a:rPr lang="en-US" dirty="0" smtClean="0">
                <a:latin typeface="Agency FB" pitchFamily="34" charset="0"/>
              </a:rPr>
              <a:t>This clause is not applicable to </a:t>
            </a:r>
            <a:r>
              <a:rPr lang="en-US" dirty="0" err="1" smtClean="0">
                <a:latin typeface="Agency FB" pitchFamily="34" charset="0"/>
              </a:rPr>
              <a:t>assessees</a:t>
            </a:r>
            <a:r>
              <a:rPr lang="en-US" dirty="0" smtClean="0">
                <a:latin typeface="Agency FB" pitchFamily="34" charset="0"/>
              </a:rPr>
              <a:t> carrying on profession.</a:t>
            </a:r>
          </a:p>
          <a:p>
            <a:pPr algn="just"/>
            <a:r>
              <a:rPr lang="en-US" dirty="0" smtClean="0">
                <a:latin typeface="Agency FB" pitchFamily="34" charset="0"/>
              </a:rPr>
              <a:t>Moreover, the ratios have to be given for the business as a whole and need not be given product wise. </a:t>
            </a:r>
          </a:p>
          <a:p>
            <a:pPr algn="just"/>
            <a:r>
              <a:rPr lang="en-US" dirty="0" smtClean="0">
                <a:latin typeface="Agency FB" pitchFamily="34" charset="0"/>
              </a:rPr>
              <a:t> Further, the ratio mentioned in sub-clause (d) need not be given for trading concern. </a:t>
            </a:r>
            <a:endParaRPr lang="en-US" dirty="0">
              <a:latin typeface="Agency FB"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blipFill>
                  <a:blip r:embed="rId2"/>
                  <a:tile tx="0" ty="0" sx="100000" sy="100000" flip="none" algn="tl"/>
                </a:blipFill>
                <a:latin typeface="Curlz MT" pitchFamily="82" charset="0"/>
              </a:rPr>
              <a:t>         </a:t>
            </a:r>
            <a:endParaRPr lang="en-US" sz="5400" spc="300" dirty="0">
              <a:blipFill>
                <a:blip r:embed="rId2"/>
                <a:tile tx="0" ty="0" sx="100000" sy="100000" flip="none" algn="tl"/>
              </a:blipFill>
              <a:latin typeface="Curlz MT" pitchFamily="82" charset="0"/>
            </a:endParaRPr>
          </a:p>
        </p:txBody>
      </p:sp>
      <p:sp>
        <p:nvSpPr>
          <p:cNvPr id="4" name="Title 1"/>
          <p:cNvSpPr txBox="1">
            <a:spLocks/>
          </p:cNvSpPr>
          <p:nvPr/>
        </p:nvSpPr>
        <p:spPr>
          <a:xfrm rot="20868601">
            <a:off x="468926" y="1783872"/>
            <a:ext cx="8229600" cy="203306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1500" b="0" i="0" u="none" strike="noStrike" kern="0" cap="none" spc="0" normalizeH="0" baseline="0" noProof="0" dirty="0" smtClean="0">
                <a:ln>
                  <a:noFill/>
                </a:ln>
                <a:solidFill>
                  <a:srgbClr val="FF9900"/>
                </a:solidFill>
                <a:effectLst/>
                <a:uLnTx/>
                <a:uFillTx/>
                <a:latin typeface="Mistral" pitchFamily="66" charset="0"/>
                <a:ea typeface="+mj-ea"/>
                <a:cs typeface="+mj-cs"/>
              </a:rPr>
              <a:t>THANK</a:t>
            </a:r>
            <a:r>
              <a:rPr kumimoji="0" lang="en-US" sz="8800" b="0" i="0" u="none" strike="noStrike" kern="0" cap="none" spc="0" normalizeH="0" baseline="0" noProof="0" dirty="0" smtClean="0">
                <a:ln>
                  <a:noFill/>
                </a:ln>
                <a:solidFill>
                  <a:srgbClr val="FF9900"/>
                </a:solidFill>
                <a:effectLst/>
                <a:uLnTx/>
                <a:uFillTx/>
                <a:latin typeface="Mistral" pitchFamily="66" charset="0"/>
                <a:ea typeface="+mj-ea"/>
                <a:cs typeface="+mj-cs"/>
              </a:rPr>
              <a:t> </a:t>
            </a:r>
            <a:r>
              <a:rPr kumimoji="0" lang="en-US" sz="11500" b="0" i="0" u="none" strike="noStrike" kern="0" cap="none" spc="0" normalizeH="0" baseline="0" noProof="0" dirty="0" smtClean="0">
                <a:ln>
                  <a:noFill/>
                </a:ln>
                <a:solidFill>
                  <a:srgbClr val="FF9900"/>
                </a:solidFill>
                <a:effectLst/>
                <a:uLnTx/>
                <a:uFillTx/>
                <a:latin typeface="Mistral" pitchFamily="66" charset="0"/>
                <a:ea typeface="+mj-ea"/>
                <a:cs typeface="+mj-cs"/>
              </a:rPr>
              <a:t>YOU</a:t>
            </a:r>
            <a:endParaRPr kumimoji="0" lang="en-US" sz="11500" b="0" i="0" u="none" strike="noStrike" kern="0" cap="none" spc="0" normalizeH="0" baseline="0" noProof="0" dirty="0">
              <a:ln>
                <a:noFill/>
              </a:ln>
              <a:solidFill>
                <a:srgbClr val="FF9900"/>
              </a:solidFill>
              <a:effectLst/>
              <a:uLnTx/>
              <a:uFillTx/>
              <a:latin typeface="Mistral" pitchFamily="66" charset="0"/>
              <a:ea typeface="+mj-ea"/>
              <a:cs typeface="+mj-cs"/>
            </a:endParaRPr>
          </a:p>
        </p:txBody>
      </p:sp>
      <p:sp>
        <p:nvSpPr>
          <p:cNvPr id="8" name="Slide Number Placeholder 7"/>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set>
                                      <p:cBhvr>
                                        <p:cTn id="7" dur="455" fill="hold">
                                          <p:stCondLst>
                                            <p:cond delay="0"/>
                                          </p:stCondLst>
                                        </p:cTn>
                                        <p:tgtEl>
                                          <p:spTgt spid="4"/>
                                        </p:tgtEl>
                                        <p:attrNameLst>
                                          <p:attrName>style.rotation</p:attrName>
                                        </p:attrNameLst>
                                      </p:cBhvr>
                                      <p:to>
                                        <p:strVal val="-45.0"/>
                                      </p:to>
                                    </p:set>
                                    <p:anim calcmode="lin" valueType="num">
                                      <p:cBhvr>
                                        <p:cTn id="8"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u="sng" dirty="0" smtClean="0">
                <a:latin typeface="Algerian" pitchFamily="82" charset="0"/>
              </a:rPr>
              <a:t>Clauses covered under Part 1</a:t>
            </a:r>
          </a:p>
        </p:txBody>
      </p:sp>
      <p:sp>
        <p:nvSpPr>
          <p:cNvPr id="5" name="Content Placeholder 4"/>
          <p:cNvSpPr>
            <a:spLocks noGrp="1"/>
          </p:cNvSpPr>
          <p:nvPr>
            <p:ph idx="1"/>
          </p:nvPr>
        </p:nvSpPr>
        <p:spPr/>
        <p:txBody>
          <a:bodyPr>
            <a:normAutofit/>
          </a:bodyPr>
          <a:lstStyle/>
          <a:p>
            <a:pPr>
              <a:buFont typeface="Wingdings" pitchFamily="2" charset="2"/>
              <a:buChar char="ü"/>
            </a:pPr>
            <a:r>
              <a:rPr lang="en-US" u="sng" dirty="0" smtClean="0">
                <a:latin typeface="Agency FB" pitchFamily="34" charset="0"/>
              </a:rPr>
              <a:t>  Clause 1 to 6 is covered under Part A of 3CD</a:t>
            </a:r>
            <a:endParaRPr lang="en-US" u="sng" dirty="0">
              <a:latin typeface="Agency FB" pitchFamily="34" charset="0"/>
            </a:endParaRPr>
          </a:p>
        </p:txBody>
      </p:sp>
      <p:graphicFrame>
        <p:nvGraphicFramePr>
          <p:cNvPr id="4" name="Table 3"/>
          <p:cNvGraphicFramePr>
            <a:graphicFrameLocks noGrp="1"/>
          </p:cNvGraphicFramePr>
          <p:nvPr/>
        </p:nvGraphicFramePr>
        <p:xfrm>
          <a:off x="1524000" y="2133600"/>
          <a:ext cx="7086600" cy="4335528"/>
        </p:xfrm>
        <a:graphic>
          <a:graphicData uri="http://schemas.openxmlformats.org/drawingml/2006/table">
            <a:tbl>
              <a:tblPr>
                <a:tableStyleId>{5DA37D80-6434-44D0-A028-1B22A696006F}</a:tableStyleId>
              </a:tblPr>
              <a:tblGrid>
                <a:gridCol w="381386"/>
                <a:gridCol w="2590414"/>
                <a:gridCol w="4114800"/>
              </a:tblGrid>
              <a:tr h="304801">
                <a:tc gridSpan="3">
                  <a:txBody>
                    <a:bodyPr/>
                    <a:lstStyle/>
                    <a:p>
                      <a:pPr algn="ctr" fontAlgn="b"/>
                      <a:r>
                        <a:rPr lang="en-US" sz="2400" b="1" u="none" strike="noStrike" dirty="0">
                          <a:latin typeface="Agency FB" pitchFamily="34" charset="0"/>
                        </a:rPr>
                        <a:t>PART </a:t>
                      </a:r>
                      <a:r>
                        <a:rPr lang="en-US" sz="2400" b="1" u="none" strike="noStrike" dirty="0" smtClean="0">
                          <a:latin typeface="Agency FB" pitchFamily="34" charset="0"/>
                        </a:rPr>
                        <a:t>- </a:t>
                      </a:r>
                      <a:r>
                        <a:rPr lang="en-US" sz="2400" b="1" u="none" strike="noStrike" dirty="0">
                          <a:latin typeface="Agency FB" pitchFamily="34" charset="0"/>
                        </a:rPr>
                        <a:t>A</a:t>
                      </a:r>
                      <a:endParaRPr lang="en-US" sz="2400" b="1" i="0" u="none" strike="noStrike" dirty="0">
                        <a:latin typeface="Agency FB" pitchFamily="34" charset="0"/>
                      </a:endParaRPr>
                    </a:p>
                  </a:txBody>
                  <a:tcPr marL="0" marR="0" marT="0" marB="0" anchor="b"/>
                </a:tc>
                <a:tc hMerge="1">
                  <a:txBody>
                    <a:bodyPr/>
                    <a:lstStyle/>
                    <a:p>
                      <a:endParaRPr lang="en-US"/>
                    </a:p>
                  </a:txBody>
                  <a:tcPr/>
                </a:tc>
                <a:tc hMerge="1">
                  <a:txBody>
                    <a:bodyPr/>
                    <a:lstStyle/>
                    <a:p>
                      <a:endParaRPr lang="en-US"/>
                    </a:p>
                  </a:txBody>
                  <a:tcPr/>
                </a:tc>
              </a:tr>
              <a:tr h="914400">
                <a:tc>
                  <a:txBody>
                    <a:bodyPr/>
                    <a:lstStyle/>
                    <a:p>
                      <a:pPr algn="ctr" fontAlgn="t"/>
                      <a:r>
                        <a:rPr lang="en-US" sz="2000" u="none" strike="noStrike" dirty="0">
                          <a:latin typeface="Agency FB" pitchFamily="34" charset="0"/>
                        </a:rPr>
                        <a:t>1</a:t>
                      </a:r>
                      <a:endParaRPr lang="en-US" sz="2000" b="0" i="0" u="none" strike="noStrike" dirty="0">
                        <a:latin typeface="Agency FB" pitchFamily="34" charset="0"/>
                      </a:endParaRPr>
                    </a:p>
                  </a:txBody>
                  <a:tcPr marL="0" marR="0" marT="0" marB="0"/>
                </a:tc>
                <a:tc>
                  <a:txBody>
                    <a:bodyPr/>
                    <a:lstStyle/>
                    <a:p>
                      <a:pPr algn="l" fontAlgn="t"/>
                      <a:r>
                        <a:rPr lang="en-US" sz="2000" u="none" strike="noStrike" dirty="0">
                          <a:latin typeface="Agency FB" pitchFamily="34" charset="0"/>
                        </a:rPr>
                        <a:t>Name of the Assessee</a:t>
                      </a:r>
                      <a:endParaRPr lang="en-US" sz="2000" b="0" i="0" u="none" strike="noStrike" dirty="0">
                        <a:latin typeface="Agency FB" pitchFamily="34" charset="0"/>
                      </a:endParaRPr>
                    </a:p>
                  </a:txBody>
                  <a:tcPr marL="0" marR="0" marT="0" marB="0"/>
                </a:tc>
                <a:tc>
                  <a:txBody>
                    <a:bodyPr/>
                    <a:lstStyle/>
                    <a:p>
                      <a:pPr algn="just" fontAlgn="t"/>
                      <a:r>
                        <a:rPr lang="en-US" sz="2000" u="none" strike="noStrike" dirty="0">
                          <a:latin typeface="Agency FB" pitchFamily="34" charset="0"/>
                        </a:rPr>
                        <a:t> </a:t>
                      </a:r>
                      <a:r>
                        <a:rPr lang="en-US" sz="2000" u="none" strike="noStrike" dirty="0" smtClean="0">
                          <a:latin typeface="Agency FB" pitchFamily="34" charset="0"/>
                        </a:rPr>
                        <a:t>(If</a:t>
                      </a:r>
                      <a:r>
                        <a:rPr lang="en-US" sz="2000" u="none" strike="noStrike" baseline="0" dirty="0" smtClean="0">
                          <a:latin typeface="Agency FB" pitchFamily="34" charset="0"/>
                        </a:rPr>
                        <a:t> there is change in the name of the assessee , a copy of certificate relating to the same should be furnished)</a:t>
                      </a:r>
                      <a:endParaRPr lang="en-US" sz="2000" b="1" i="0" u="none" strike="noStrike" dirty="0">
                        <a:latin typeface="Agency FB" pitchFamily="34" charset="0"/>
                      </a:endParaRPr>
                    </a:p>
                  </a:txBody>
                  <a:tcPr marL="0" marR="0" marT="0" marB="0"/>
                </a:tc>
              </a:tr>
              <a:tr h="548641">
                <a:tc>
                  <a:txBody>
                    <a:bodyPr/>
                    <a:lstStyle/>
                    <a:p>
                      <a:pPr algn="ctr" fontAlgn="t"/>
                      <a:r>
                        <a:rPr lang="en-US" sz="2000" u="none" strike="noStrike">
                          <a:latin typeface="Agency FB" pitchFamily="34" charset="0"/>
                        </a:rPr>
                        <a:t>2</a:t>
                      </a:r>
                      <a:endParaRPr lang="en-US" sz="2000" b="0" i="0" u="none" strike="noStrike">
                        <a:latin typeface="Agency FB" pitchFamily="34" charset="0"/>
                      </a:endParaRPr>
                    </a:p>
                  </a:txBody>
                  <a:tcPr marL="0" marR="0" marT="0" marB="0"/>
                </a:tc>
                <a:tc>
                  <a:txBody>
                    <a:bodyPr/>
                    <a:lstStyle/>
                    <a:p>
                      <a:pPr algn="l" fontAlgn="t"/>
                      <a:r>
                        <a:rPr lang="en-US" sz="2000" u="none" strike="noStrike" dirty="0">
                          <a:latin typeface="Agency FB" pitchFamily="34" charset="0"/>
                        </a:rPr>
                        <a:t>Address</a:t>
                      </a:r>
                      <a:endParaRPr lang="en-US" sz="2000" b="0" i="0" u="none" strike="noStrike" dirty="0">
                        <a:latin typeface="Agency FB" pitchFamily="34" charset="0"/>
                      </a:endParaRPr>
                    </a:p>
                  </a:txBody>
                  <a:tcPr marL="0" marR="0" marT="0" marB="0"/>
                </a:tc>
                <a:tc>
                  <a:txBody>
                    <a:bodyPr/>
                    <a:lstStyle/>
                    <a:p>
                      <a:pPr algn="l" fontAlgn="b"/>
                      <a:r>
                        <a:rPr lang="en-US" sz="2000" u="none" strike="noStrike" dirty="0" smtClean="0">
                          <a:latin typeface="Agency FB" pitchFamily="34" charset="0"/>
                        </a:rPr>
                        <a:t>In case</a:t>
                      </a:r>
                      <a:r>
                        <a:rPr lang="en-US" sz="2000" u="none" strike="noStrike" baseline="0" dirty="0" smtClean="0">
                          <a:latin typeface="Agency FB" pitchFamily="34" charset="0"/>
                        </a:rPr>
                        <a:t> of companies mention the registered office address and also address should be the same as communicated by the assessee to the income tax department for assessment purpose</a:t>
                      </a:r>
                    </a:p>
                  </a:txBody>
                  <a:tcPr marL="0" marR="0" marT="0" marB="0" anchor="b"/>
                </a:tc>
              </a:tr>
              <a:tr h="459042">
                <a:tc>
                  <a:txBody>
                    <a:bodyPr/>
                    <a:lstStyle/>
                    <a:p>
                      <a:pPr algn="ctr" fontAlgn="t"/>
                      <a:r>
                        <a:rPr lang="en-US" sz="2000" u="none" strike="noStrike" dirty="0">
                          <a:latin typeface="Agency FB" pitchFamily="34" charset="0"/>
                        </a:rPr>
                        <a:t>3</a:t>
                      </a:r>
                      <a:endParaRPr lang="en-US" sz="2000" b="0" i="0" u="none" strike="noStrike" dirty="0">
                        <a:latin typeface="Agency FB" pitchFamily="34" charset="0"/>
                      </a:endParaRPr>
                    </a:p>
                  </a:txBody>
                  <a:tcPr marL="0" marR="0" marT="0" marB="0"/>
                </a:tc>
                <a:tc>
                  <a:txBody>
                    <a:bodyPr/>
                    <a:lstStyle/>
                    <a:p>
                      <a:pPr algn="l" fontAlgn="t"/>
                      <a:r>
                        <a:rPr lang="en-US" sz="2000" u="none" strike="noStrike" dirty="0">
                          <a:latin typeface="Agency FB" pitchFamily="34" charset="0"/>
                        </a:rPr>
                        <a:t>Permanent Account Number</a:t>
                      </a:r>
                      <a:endParaRPr lang="en-US" sz="2000" b="0" i="0" u="none" strike="noStrike" dirty="0">
                        <a:latin typeface="Agency FB" pitchFamily="34" charset="0"/>
                      </a:endParaRPr>
                    </a:p>
                  </a:txBody>
                  <a:tcPr marL="0" marR="0" marT="0" marB="0"/>
                </a:tc>
                <a:tc>
                  <a:txBody>
                    <a:bodyPr/>
                    <a:lstStyle/>
                    <a:p>
                      <a:pPr algn="l" fontAlgn="t"/>
                      <a:r>
                        <a:rPr lang="en-US" sz="2000" u="none" strike="noStrike" dirty="0">
                          <a:latin typeface="Agency FB" pitchFamily="34" charset="0"/>
                        </a:rPr>
                        <a:t> </a:t>
                      </a:r>
                      <a:endParaRPr lang="en-US" sz="2000" b="0" i="0" u="none" strike="noStrike" dirty="0">
                        <a:latin typeface="Agency FB" pitchFamily="34" charset="0"/>
                      </a:endParaRPr>
                    </a:p>
                  </a:txBody>
                  <a:tcPr marL="0" marR="0" marT="0" marB="0"/>
                </a:tc>
              </a:tr>
              <a:tr h="459042">
                <a:tc>
                  <a:txBody>
                    <a:bodyPr/>
                    <a:lstStyle/>
                    <a:p>
                      <a:pPr algn="ctr" fontAlgn="t"/>
                      <a:r>
                        <a:rPr lang="en-US" sz="2000" u="none" strike="noStrike">
                          <a:latin typeface="Agency FB" pitchFamily="34" charset="0"/>
                        </a:rPr>
                        <a:t>4</a:t>
                      </a:r>
                      <a:endParaRPr lang="en-US" sz="2000" b="0" i="0" u="none" strike="noStrike">
                        <a:latin typeface="Agency FB" pitchFamily="34" charset="0"/>
                      </a:endParaRPr>
                    </a:p>
                  </a:txBody>
                  <a:tcPr marL="0" marR="0" marT="0" marB="0"/>
                </a:tc>
                <a:tc>
                  <a:txBody>
                    <a:bodyPr/>
                    <a:lstStyle/>
                    <a:p>
                      <a:pPr algn="l" fontAlgn="t"/>
                      <a:r>
                        <a:rPr lang="en-US" sz="2000" u="none" strike="noStrike" dirty="0">
                          <a:latin typeface="Agency FB" pitchFamily="34" charset="0"/>
                        </a:rPr>
                        <a:t>Status</a:t>
                      </a:r>
                      <a:endParaRPr lang="en-US" sz="2000" b="0" i="0" u="none" strike="noStrike" dirty="0">
                        <a:latin typeface="Agency FB" pitchFamily="34" charset="0"/>
                      </a:endParaRPr>
                    </a:p>
                  </a:txBody>
                  <a:tcPr marL="0" marR="0" marT="0" marB="0"/>
                </a:tc>
                <a:tc>
                  <a:txBody>
                    <a:bodyPr/>
                    <a:lstStyle/>
                    <a:p>
                      <a:pPr algn="l" fontAlgn="t"/>
                      <a:r>
                        <a:rPr lang="en-US" sz="2000" u="none" strike="noStrike" dirty="0">
                          <a:latin typeface="Agency FB" pitchFamily="34" charset="0"/>
                        </a:rPr>
                        <a:t> </a:t>
                      </a:r>
                      <a:r>
                        <a:rPr lang="en-US" sz="2000" u="none" strike="noStrike" dirty="0" smtClean="0">
                          <a:latin typeface="Agency FB" pitchFamily="34" charset="0"/>
                        </a:rPr>
                        <a:t>As</a:t>
                      </a:r>
                      <a:r>
                        <a:rPr lang="en-US" sz="2000" u="none" strike="noStrike" baseline="0" dirty="0" smtClean="0">
                          <a:latin typeface="Agency FB" pitchFamily="34" charset="0"/>
                        </a:rPr>
                        <a:t> per section 2(31) of income tax act, 1961</a:t>
                      </a:r>
                      <a:endParaRPr lang="en-US" sz="2000" b="0" i="0" u="none" strike="noStrike" dirty="0">
                        <a:latin typeface="Agency FB" pitchFamily="34" charset="0"/>
                      </a:endParaRPr>
                    </a:p>
                  </a:txBody>
                  <a:tcPr marL="0" marR="0" marT="0" marB="0"/>
                </a:tc>
              </a:tr>
              <a:tr h="459042">
                <a:tc>
                  <a:txBody>
                    <a:bodyPr/>
                    <a:lstStyle/>
                    <a:p>
                      <a:pPr algn="ctr" fontAlgn="t"/>
                      <a:r>
                        <a:rPr lang="en-US" sz="2000" u="none" strike="noStrike">
                          <a:latin typeface="Agency FB" pitchFamily="34" charset="0"/>
                        </a:rPr>
                        <a:t>5</a:t>
                      </a:r>
                      <a:endParaRPr lang="en-US" sz="2000" b="0" i="0" u="none" strike="noStrike">
                        <a:latin typeface="Agency FB" pitchFamily="34" charset="0"/>
                      </a:endParaRPr>
                    </a:p>
                  </a:txBody>
                  <a:tcPr marL="0" marR="0" marT="0" marB="0"/>
                </a:tc>
                <a:tc>
                  <a:txBody>
                    <a:bodyPr/>
                    <a:lstStyle/>
                    <a:p>
                      <a:pPr algn="l" fontAlgn="t"/>
                      <a:r>
                        <a:rPr lang="en-US" sz="2000" u="none" strike="noStrike" dirty="0">
                          <a:latin typeface="Agency FB" pitchFamily="34" charset="0"/>
                        </a:rPr>
                        <a:t>Previous year ended</a:t>
                      </a:r>
                      <a:endParaRPr lang="en-US" sz="2000" b="0" i="0" u="none" strike="noStrike" dirty="0">
                        <a:latin typeface="Agency FB" pitchFamily="34" charset="0"/>
                      </a:endParaRPr>
                    </a:p>
                  </a:txBody>
                  <a:tcPr marL="0" marR="0" marT="0" marB="0"/>
                </a:tc>
                <a:tc>
                  <a:txBody>
                    <a:bodyPr/>
                    <a:lstStyle/>
                    <a:p>
                      <a:pPr algn="l" fontAlgn="t"/>
                      <a:r>
                        <a:rPr lang="en-US" sz="2000" u="none" strike="noStrike" dirty="0" smtClean="0">
                          <a:latin typeface="Agency FB" pitchFamily="34" charset="0"/>
                        </a:rPr>
                        <a:t>31 ST MARCH, 2013</a:t>
                      </a:r>
                      <a:endParaRPr lang="en-US" sz="2000" b="0" i="0" u="none" strike="noStrike" dirty="0">
                        <a:latin typeface="Agency FB" pitchFamily="34" charset="0"/>
                      </a:endParaRPr>
                    </a:p>
                  </a:txBody>
                  <a:tcPr marL="0" marR="0" marT="0" marB="0"/>
                </a:tc>
              </a:tr>
              <a:tr h="459042">
                <a:tc>
                  <a:txBody>
                    <a:bodyPr/>
                    <a:lstStyle/>
                    <a:p>
                      <a:pPr algn="ctr" fontAlgn="t"/>
                      <a:r>
                        <a:rPr lang="en-US" sz="2000" u="none" strike="noStrike">
                          <a:latin typeface="Agency FB" pitchFamily="34" charset="0"/>
                        </a:rPr>
                        <a:t>6</a:t>
                      </a:r>
                      <a:endParaRPr lang="en-US" sz="2000" b="0" i="0" u="none" strike="noStrike">
                        <a:latin typeface="Agency FB" pitchFamily="34" charset="0"/>
                      </a:endParaRPr>
                    </a:p>
                  </a:txBody>
                  <a:tcPr marL="0" marR="0" marT="0" marB="0"/>
                </a:tc>
                <a:tc>
                  <a:txBody>
                    <a:bodyPr/>
                    <a:lstStyle/>
                    <a:p>
                      <a:pPr algn="l" fontAlgn="t"/>
                      <a:r>
                        <a:rPr lang="en-US" sz="2000" u="none" strike="noStrike" dirty="0">
                          <a:latin typeface="Agency FB" pitchFamily="34" charset="0"/>
                        </a:rPr>
                        <a:t>Assessment year</a:t>
                      </a:r>
                      <a:endParaRPr lang="en-US" sz="2000" b="0" i="0" u="none" strike="noStrike" dirty="0">
                        <a:latin typeface="Agency FB" pitchFamily="34" charset="0"/>
                      </a:endParaRPr>
                    </a:p>
                  </a:txBody>
                  <a:tcPr marL="0" marR="0" marT="0" marB="0"/>
                </a:tc>
                <a:tc>
                  <a:txBody>
                    <a:bodyPr/>
                    <a:lstStyle/>
                    <a:p>
                      <a:pPr algn="l" fontAlgn="t"/>
                      <a:r>
                        <a:rPr lang="en-US" sz="2000" u="none" strike="noStrike" dirty="0" smtClean="0">
                          <a:latin typeface="Agency FB" pitchFamily="34" charset="0"/>
                        </a:rPr>
                        <a:t>2013-14</a:t>
                      </a:r>
                      <a:endParaRPr lang="en-US" sz="2000" b="0" i="0" u="none" strike="noStrike" dirty="0">
                        <a:latin typeface="Agency FB" pitchFamily="34" charset="0"/>
                      </a:endParaRPr>
                    </a:p>
                  </a:txBody>
                  <a:tcPr marL="0" marR="0" marT="0" marB="0"/>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u="sng" dirty="0" smtClean="0">
                <a:latin typeface="Algerian" pitchFamily="82" charset="0"/>
              </a:rPr>
              <a:t>Clause 7</a:t>
            </a:r>
          </a:p>
        </p:txBody>
      </p:sp>
      <p:sp>
        <p:nvSpPr>
          <p:cNvPr id="4" name="Content Placeholder 2"/>
          <p:cNvSpPr txBox="1">
            <a:spLocks/>
          </p:cNvSpPr>
          <p:nvPr/>
        </p:nvSpPr>
        <p:spPr>
          <a:xfrm>
            <a:off x="1295400" y="1295400"/>
            <a:ext cx="7498080" cy="5029200"/>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ü"/>
              <a:tabLst/>
              <a:defRPr/>
            </a:pPr>
            <a:r>
              <a:rPr kumimoji="0" lang="en-US" sz="3200" b="0" i="0" u="none" strike="noStrike" kern="1200" cap="none" spc="0" normalizeH="0" baseline="0" noProof="0" dirty="0" smtClean="0">
                <a:ln>
                  <a:noFill/>
                </a:ln>
                <a:solidFill>
                  <a:schemeClr val="tx1"/>
                </a:solidFill>
                <a:effectLst/>
                <a:uLnTx/>
                <a:uFillTx/>
                <a:latin typeface="Agency FB" pitchFamily="34" charset="0"/>
                <a:ea typeface="+mn-ea"/>
                <a:cs typeface="+mn-cs"/>
              </a:rPr>
              <a:t> Clause 7(a)</a:t>
            </a:r>
            <a:endParaRPr kumimoji="0" lang="en-US" sz="2000" b="1" i="0" u="sng" strike="noStrike" kern="1200" cap="none" spc="0" normalizeH="0" baseline="0" noProof="0" dirty="0" smtClean="0">
              <a:ln>
                <a:noFill/>
              </a:ln>
              <a:solidFill>
                <a:schemeClr val="tx1"/>
              </a:solidFill>
              <a:effectLst/>
              <a:uLnTx/>
              <a:uFillTx/>
              <a:latin typeface="Agency FB" pitchFamily="34" charset="0"/>
              <a:ea typeface="+mn-ea"/>
              <a:cs typeface="+mn-cs"/>
            </a:endParaRP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000" b="0" i="1" u="none" strike="noStrike" kern="1200" cap="none" spc="0" normalizeH="0" baseline="0" noProof="0" dirty="0" smtClean="0">
                <a:ln>
                  <a:noFill/>
                </a:ln>
                <a:solidFill>
                  <a:schemeClr val="tx1"/>
                </a:solidFill>
                <a:effectLst/>
                <a:uLnTx/>
                <a:uFillTx/>
                <a:latin typeface="Agency FB" pitchFamily="34" charset="0"/>
                <a:ea typeface="+mn-ea"/>
                <a:cs typeface="+mn-cs"/>
              </a:rPr>
              <a:t>     </a:t>
            </a:r>
            <a:r>
              <a:rPr kumimoji="0" lang="en-US" sz="2000" b="0" u="none" strike="noStrike" kern="1200" cap="none" normalizeH="0" baseline="0" noProof="0" dirty="0" smtClean="0">
                <a:ln>
                  <a:noFill/>
                </a:ln>
                <a:solidFill>
                  <a:schemeClr val="tx1"/>
                </a:solidFill>
                <a:effectLst/>
                <a:uLnTx/>
                <a:uFillTx/>
                <a:latin typeface="Agency FB" pitchFamily="34" charset="0"/>
                <a:ea typeface="+mn-ea"/>
                <a:cs typeface="+mn-cs"/>
              </a:rPr>
              <a:t>“ If Firm or Association of Persons, indicate names of partners/members and their profit sharing ratios.”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000" b="1" i="0" u="sng" strike="noStrike" kern="1200" cap="none" spc="0" normalizeH="0" baseline="0" noProof="0" dirty="0" smtClean="0">
                <a:ln>
                  <a:noFill/>
                </a:ln>
                <a:solidFill>
                  <a:schemeClr val="tx1"/>
                </a:solidFill>
                <a:effectLst/>
                <a:uLnTx/>
                <a:uFillTx/>
                <a:latin typeface="Agency FB" pitchFamily="34" charset="0"/>
                <a:ea typeface="+mn-ea"/>
                <a:cs typeface="+mn-cs"/>
              </a:rPr>
              <a:t>Points to be kept in mind:</a:t>
            </a:r>
          </a:p>
          <a:p>
            <a:pPr marL="539496" marR="0" lvl="0" indent="-457200" algn="just" defTabSz="914400" rtl="0" eaLnBrk="1" fontAlgn="auto" latinLnBrk="0" hangingPunct="1">
              <a:lnSpc>
                <a:spcPct val="100000"/>
              </a:lnSpc>
              <a:spcBef>
                <a:spcPts val="600"/>
              </a:spcBef>
              <a:spcAft>
                <a:spcPts val="0"/>
              </a:spcAft>
              <a:buClr>
                <a:schemeClr val="accent1"/>
              </a:buClr>
              <a:buSzPct val="80000"/>
              <a:buFont typeface="Wingdings 2"/>
              <a:buAutoNum type="arabicPeriod"/>
              <a:tabLst/>
              <a:defRPr/>
            </a:pPr>
            <a:r>
              <a:rPr kumimoji="0" lang="en-US" sz="2200" b="1" i="0" u="none" strike="noStrike" kern="1200" cap="none" spc="0" normalizeH="0" baseline="0" noProof="0" dirty="0" smtClean="0">
                <a:ln>
                  <a:noFill/>
                </a:ln>
                <a:solidFill>
                  <a:schemeClr val="tx1"/>
                </a:solidFill>
                <a:effectLst/>
                <a:uLnTx/>
                <a:uFillTx/>
                <a:latin typeface="Agency FB" pitchFamily="34" charset="0"/>
                <a:ea typeface="+mn-ea"/>
                <a:cs typeface="+mn-cs"/>
              </a:rPr>
              <a:t>Change in constitution has to determined in accordance with section 187 which applies only in the case of retiring</a:t>
            </a:r>
            <a:r>
              <a:rPr kumimoji="0" lang="en-US" sz="2200" b="1" i="0" u="none" strike="noStrike" kern="1200" cap="none" spc="0" normalizeH="0" noProof="0" dirty="0" smtClean="0">
                <a:ln>
                  <a:noFill/>
                </a:ln>
                <a:solidFill>
                  <a:schemeClr val="tx1"/>
                </a:solidFill>
                <a:effectLst/>
                <a:uLnTx/>
                <a:uFillTx/>
                <a:latin typeface="Agency FB" pitchFamily="34" charset="0"/>
                <a:ea typeface="+mn-ea"/>
                <a:cs typeface="+mn-cs"/>
              </a:rPr>
              <a:t> or death of partner </a:t>
            </a:r>
            <a:r>
              <a:rPr lang="en-US" sz="2200" b="1" dirty="0" smtClean="0">
                <a:latin typeface="Agency FB" pitchFamily="34" charset="0"/>
              </a:rPr>
              <a:t>.</a:t>
            </a:r>
            <a:endParaRPr kumimoji="0" lang="en-US" sz="2200" b="1" i="0" u="none" strike="noStrike" kern="1200" cap="none" spc="0" normalizeH="0" baseline="0" noProof="0" dirty="0" smtClean="0">
              <a:ln>
                <a:noFill/>
              </a:ln>
              <a:solidFill>
                <a:schemeClr val="tx1"/>
              </a:solidFill>
              <a:effectLst/>
              <a:uLnTx/>
              <a:uFillTx/>
              <a:latin typeface="Agency FB" pitchFamily="34" charset="0"/>
              <a:ea typeface="+mn-ea"/>
              <a:cs typeface="+mn-cs"/>
            </a:endParaRPr>
          </a:p>
          <a:p>
            <a:pPr marL="539496" marR="0" lvl="0" indent="-457200" algn="just" defTabSz="914400" rtl="0" eaLnBrk="1" fontAlgn="auto" latinLnBrk="0" hangingPunct="1">
              <a:lnSpc>
                <a:spcPct val="100000"/>
              </a:lnSpc>
              <a:spcBef>
                <a:spcPts val="600"/>
              </a:spcBef>
              <a:spcAft>
                <a:spcPts val="0"/>
              </a:spcAft>
              <a:buClr>
                <a:schemeClr val="accent1"/>
              </a:buClr>
              <a:buSzPct val="80000"/>
              <a:buFont typeface="Wingdings 2"/>
              <a:buAutoNum type="arabicPeriod"/>
              <a:tabLst/>
              <a:defRPr/>
            </a:pPr>
            <a:r>
              <a:rPr kumimoji="0" lang="en-US" sz="2200" b="1" i="0" u="none" strike="noStrike" kern="1200" cap="none" spc="0" normalizeH="0" baseline="0" noProof="0" dirty="0" smtClean="0">
                <a:ln>
                  <a:noFill/>
                </a:ln>
                <a:solidFill>
                  <a:schemeClr val="tx1"/>
                </a:solidFill>
                <a:effectLst/>
                <a:uLnTx/>
                <a:uFillTx/>
                <a:latin typeface="Agency FB" pitchFamily="34" charset="0"/>
                <a:ea typeface="+mn-ea"/>
                <a:cs typeface="+mn-cs"/>
              </a:rPr>
              <a:t>The details of partners or members during the entire previous year will have to be furnished.  A copy of changed and registered deed should be verified</a:t>
            </a:r>
          </a:p>
          <a:p>
            <a:pPr marL="539496" marR="0" lvl="0" indent="-457200" algn="just" defTabSz="914400" rtl="0" eaLnBrk="1" fontAlgn="auto" latinLnBrk="0" hangingPunct="1">
              <a:lnSpc>
                <a:spcPct val="100000"/>
              </a:lnSpc>
              <a:spcBef>
                <a:spcPts val="600"/>
              </a:spcBef>
              <a:spcAft>
                <a:spcPts val="0"/>
              </a:spcAft>
              <a:buClr>
                <a:schemeClr val="accent1"/>
              </a:buClr>
              <a:buSzPct val="80000"/>
              <a:buFont typeface="Wingdings 2"/>
              <a:buAutoNum type="arabicPeriod"/>
              <a:tabLst/>
              <a:defRPr/>
            </a:pPr>
            <a:r>
              <a:rPr kumimoji="0" lang="en-US" sz="2200" b="1" i="0" u="none" strike="noStrike" kern="1200" cap="none" spc="0" normalizeH="0" baseline="0" noProof="0" dirty="0" smtClean="0">
                <a:ln>
                  <a:noFill/>
                </a:ln>
                <a:solidFill>
                  <a:schemeClr val="tx1"/>
                </a:solidFill>
                <a:effectLst/>
                <a:uLnTx/>
                <a:uFillTx/>
                <a:latin typeface="Agency FB" pitchFamily="34" charset="0"/>
                <a:ea typeface="+mn-ea"/>
                <a:cs typeface="+mn-cs"/>
              </a:rPr>
              <a:t>The term "profit sharing ratios" would include loss-sharing ratio also since loss is nothing but negative profits.  </a:t>
            </a:r>
          </a:p>
          <a:p>
            <a:pPr marL="539496" marR="0" lvl="0" indent="-457200" algn="just" defTabSz="914400" rtl="0" eaLnBrk="1" fontAlgn="auto" latinLnBrk="0" hangingPunct="1">
              <a:lnSpc>
                <a:spcPct val="100000"/>
              </a:lnSpc>
              <a:spcBef>
                <a:spcPts val="600"/>
              </a:spcBef>
              <a:spcAft>
                <a:spcPts val="0"/>
              </a:spcAft>
              <a:buClr>
                <a:schemeClr val="accent1"/>
              </a:buClr>
              <a:buSzPct val="80000"/>
              <a:buFont typeface="Wingdings 2"/>
              <a:buAutoNum type="arabicPeriod"/>
              <a:tabLst/>
              <a:defRPr/>
            </a:pPr>
            <a:r>
              <a:rPr kumimoji="0" lang="en-US" sz="2200" b="1" i="0" u="none" strike="noStrike" kern="1200" cap="none" spc="0" normalizeH="0" baseline="0" noProof="0" dirty="0" smtClean="0">
                <a:ln>
                  <a:noFill/>
                </a:ln>
                <a:solidFill>
                  <a:schemeClr val="tx1"/>
                </a:solidFill>
                <a:effectLst/>
                <a:uLnTx/>
                <a:uFillTx/>
                <a:latin typeface="Agency FB" pitchFamily="34" charset="0"/>
                <a:ea typeface="+mn-ea"/>
                <a:cs typeface="+mn-cs"/>
              </a:rPr>
              <a:t>If shares of members of AOP are indeterminate , this fact should be mentioned.</a:t>
            </a:r>
          </a:p>
          <a:p>
            <a:pPr marL="539496" marR="0" lvl="0" indent="-457200" algn="l" defTabSz="914400" rtl="0" eaLnBrk="1" fontAlgn="auto" latinLnBrk="0" hangingPunct="1">
              <a:lnSpc>
                <a:spcPct val="100000"/>
              </a:lnSpc>
              <a:spcBef>
                <a:spcPts val="600"/>
              </a:spcBef>
              <a:spcAft>
                <a:spcPts val="0"/>
              </a:spcAft>
              <a:buClr>
                <a:schemeClr val="accent1"/>
              </a:buClr>
              <a:buSzPct val="80000"/>
              <a:buFont typeface="Wingdings 2"/>
              <a:buAutoNum type="arabicPeriod"/>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539496" marR="0" lvl="0" indent="-457200"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2000" b="1" i="0" u="none" strike="noStrike" kern="1200" cap="none" spc="0" normalizeH="0" baseline="0" noProof="0" dirty="0">
              <a:ln>
                <a:noFill/>
              </a:ln>
              <a:solidFill>
                <a:schemeClr val="tx1"/>
              </a:solidFill>
              <a:effectLst/>
              <a:uLnTx/>
              <a:uFillTx/>
              <a:latin typeface="Agency FB" pitchFamily="34" charset="0"/>
              <a:ea typeface="+mn-ea"/>
              <a:cs typeface="+mn-cs"/>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498080" cy="5105400"/>
          </a:xfrm>
        </p:spPr>
        <p:txBody>
          <a:bodyPr>
            <a:normAutofit fontScale="85000" lnSpcReduction="20000"/>
          </a:bodyPr>
          <a:lstStyle/>
          <a:p>
            <a:pPr lvl="0">
              <a:buFont typeface="Wingdings" pitchFamily="2" charset="2"/>
              <a:buChar char="ü"/>
            </a:pPr>
            <a:r>
              <a:rPr lang="en-US" dirty="0" smtClean="0">
                <a:latin typeface="Agency FB" pitchFamily="34" charset="0"/>
              </a:rPr>
              <a:t> Clause 7(b)</a:t>
            </a:r>
            <a:endParaRPr lang="en-US" sz="2000" b="1" u="sng" dirty="0" smtClean="0">
              <a:latin typeface="Agency FB" pitchFamily="34" charset="0"/>
            </a:endParaRPr>
          </a:p>
          <a:p>
            <a:pPr algn="just">
              <a:buNone/>
            </a:pPr>
            <a:r>
              <a:rPr lang="en-US" sz="2400" i="1" spc="300" dirty="0" smtClean="0">
                <a:latin typeface="Agency FB" pitchFamily="34" charset="0"/>
              </a:rPr>
              <a:t>  “</a:t>
            </a:r>
            <a:r>
              <a:rPr lang="en-US" sz="2400" dirty="0" smtClean="0">
                <a:latin typeface="Agency FB" pitchFamily="34" charset="0"/>
              </a:rPr>
              <a:t>If there is any change in the partners or members or in their profit sharing ratio since the last date of the preceding year, the particulars of such change.'‘ </a:t>
            </a:r>
          </a:p>
          <a:p>
            <a:pPr lvl="0">
              <a:buNone/>
            </a:pPr>
            <a:r>
              <a:rPr lang="en-US" sz="2000" b="1" u="sng" dirty="0" smtClean="0">
                <a:latin typeface="Agency FB" pitchFamily="34" charset="0"/>
              </a:rPr>
              <a:t>Points to be kept in mind:</a:t>
            </a:r>
          </a:p>
          <a:p>
            <a:pPr marL="539496" lvl="0" indent="-457200" algn="just">
              <a:buAutoNum type="arabicPeriod"/>
            </a:pPr>
            <a:r>
              <a:rPr lang="en-US" sz="2200" b="1" dirty="0" smtClean="0">
                <a:latin typeface="Agency FB" pitchFamily="34" charset="0"/>
              </a:rPr>
              <a:t>If there is any change in the partners of the firm or members of the association of persons or their profit or loss sharing ratio, since the last date of preceding year, the particulars of such change must be stated.  </a:t>
            </a:r>
          </a:p>
          <a:p>
            <a:pPr marL="539496" lvl="0" indent="-457200" algn="just">
              <a:buAutoNum type="arabicPeriod"/>
            </a:pPr>
            <a:r>
              <a:rPr lang="en-US" sz="2200" b="1" dirty="0" smtClean="0">
                <a:latin typeface="Agency FB" pitchFamily="34" charset="0"/>
              </a:rPr>
              <a:t>All the changes occurring during the entire previous year must be stated because it has direct relation with section 78 as per which unabsorbed losses of the retiring partner can be carried forward only to the extent that it does not exceed such </a:t>
            </a:r>
            <a:r>
              <a:rPr lang="en-US" sz="2200" b="1" dirty="0" err="1" smtClean="0">
                <a:latin typeface="Agency FB" pitchFamily="34" charset="0"/>
              </a:rPr>
              <a:t>parter’s</a:t>
            </a:r>
            <a:r>
              <a:rPr lang="en-US" sz="2200" b="1" dirty="0" smtClean="0">
                <a:latin typeface="Agency FB" pitchFamily="34" charset="0"/>
              </a:rPr>
              <a:t> share in the profit now.</a:t>
            </a:r>
          </a:p>
          <a:p>
            <a:pPr marL="539496" lvl="0" indent="-457200" algn="just">
              <a:buAutoNum type="arabicPeriod"/>
            </a:pPr>
            <a:r>
              <a:rPr lang="en-US" sz="2200" b="1" dirty="0" smtClean="0">
                <a:latin typeface="Agency FB" pitchFamily="34" charset="0"/>
              </a:rPr>
              <a:t>The particulars in this clause should be verified from the instrument or agreement or any other document evidencing partnership or association of persons including any supplementary documents or other documents effecting such changes. </a:t>
            </a:r>
          </a:p>
          <a:p>
            <a:pPr marL="539496" lvl="0" indent="-457200" algn="just">
              <a:buAutoNum type="arabicPeriod"/>
            </a:pPr>
            <a:r>
              <a:rPr lang="en-US" sz="2200" b="1" dirty="0" smtClean="0">
                <a:latin typeface="Agency FB" pitchFamily="34" charset="0"/>
              </a:rPr>
              <a:t>Penalty is </a:t>
            </a:r>
            <a:r>
              <a:rPr lang="en-US" sz="2200" b="1" dirty="0" err="1" smtClean="0">
                <a:latin typeface="Agency FB" pitchFamily="34" charset="0"/>
              </a:rPr>
              <a:t>leviable</a:t>
            </a:r>
            <a:r>
              <a:rPr lang="en-US" sz="2200" b="1" dirty="0" smtClean="0">
                <a:latin typeface="Agency FB" pitchFamily="34" charset="0"/>
              </a:rPr>
              <a:t> u/s 271(4) , where profits are distributed not in accordance with the partnership deed and the partner has not disclosed his correct income.(penalty minimum as per AO or maximum 150% of tax on income less tax on returned income.</a:t>
            </a:r>
          </a:p>
          <a:p>
            <a:pPr>
              <a:buNone/>
            </a:pPr>
            <a:endParaRPr lang="en-US" sz="2000" i="1" spc="300" dirty="0" smtClean="0">
              <a:latin typeface="Agency FB" pitchFamily="34" charset="0"/>
            </a:endParaRPr>
          </a:p>
        </p:txBody>
      </p:sp>
      <p:sp>
        <p:nvSpPr>
          <p:cNvPr id="4" name="Title 1"/>
          <p:cNvSpPr txBox="1">
            <a:spLocks/>
          </p:cNvSpPr>
          <p:nvPr/>
        </p:nvSpPr>
        <p:spPr>
          <a:xfrm>
            <a:off x="1371600" y="228600"/>
            <a:ext cx="7498080" cy="1143000"/>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sng"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Algerian" pitchFamily="82" charset="0"/>
                <a:ea typeface="+mj-ea"/>
                <a:cs typeface="+mj-cs"/>
              </a:rPr>
              <a:t>Clause 7</a:t>
            </a:r>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8</a:t>
            </a:r>
            <a:endParaRPr lang="en-US" u="sng" dirty="0">
              <a:latin typeface="Algerian" pitchFamily="82" charset="0"/>
            </a:endParaRPr>
          </a:p>
        </p:txBody>
      </p:sp>
      <p:sp>
        <p:nvSpPr>
          <p:cNvPr id="3" name="Content Placeholder 2"/>
          <p:cNvSpPr>
            <a:spLocks noGrp="1"/>
          </p:cNvSpPr>
          <p:nvPr>
            <p:ph idx="1"/>
          </p:nvPr>
        </p:nvSpPr>
        <p:spPr>
          <a:xfrm>
            <a:off x="1435608" y="1295400"/>
            <a:ext cx="7498080" cy="5562600"/>
          </a:xfrm>
        </p:spPr>
        <p:txBody>
          <a:bodyPr>
            <a:normAutofit fontScale="92500" lnSpcReduction="20000"/>
          </a:bodyPr>
          <a:lstStyle/>
          <a:p>
            <a:pPr lvl="0">
              <a:buFont typeface="Wingdings" pitchFamily="2" charset="2"/>
              <a:buChar char="ü"/>
            </a:pPr>
            <a:r>
              <a:rPr lang="en-US" dirty="0" smtClean="0">
                <a:latin typeface="Agency FB" pitchFamily="34" charset="0"/>
              </a:rPr>
              <a:t> Clause 8(a)</a:t>
            </a:r>
          </a:p>
          <a:p>
            <a:pPr lvl="0" algn="just">
              <a:buNone/>
            </a:pPr>
            <a:r>
              <a:rPr lang="en-US" sz="1900" i="1" spc="300" dirty="0" smtClean="0">
                <a:latin typeface="Agency FB" pitchFamily="34" charset="0"/>
              </a:rPr>
              <a:t>  “</a:t>
            </a:r>
            <a:r>
              <a:rPr lang="en-US" sz="2200" dirty="0" smtClean="0">
                <a:latin typeface="Agency FB" pitchFamily="34" charset="0"/>
              </a:rPr>
              <a:t>Nature of business or profession (if more than one business or profession is carried on during the previous year, nature of every business or profession)“</a:t>
            </a:r>
          </a:p>
          <a:p>
            <a:pPr algn="just">
              <a:buNone/>
            </a:pPr>
            <a:r>
              <a:rPr lang="en-US" sz="2200" b="1" u="sng" dirty="0" smtClean="0">
                <a:latin typeface="Agency FB" pitchFamily="34" charset="0"/>
              </a:rPr>
              <a:t>Points to be kept in mind:</a:t>
            </a:r>
          </a:p>
          <a:p>
            <a:pPr algn="just">
              <a:buNone/>
            </a:pPr>
            <a:endParaRPr lang="en-US" sz="800" b="1" u="sng" dirty="0" smtClean="0">
              <a:latin typeface="Agency FB" pitchFamily="34" charset="0"/>
            </a:endParaRPr>
          </a:p>
          <a:p>
            <a:pPr marL="425196" indent="-342900" algn="just">
              <a:buAutoNum type="arabicPeriod"/>
            </a:pPr>
            <a:r>
              <a:rPr lang="en-US" sz="2200" b="1" dirty="0" smtClean="0">
                <a:latin typeface="Agency FB" pitchFamily="34" charset="0"/>
              </a:rPr>
              <a:t>Part B of Annexure I should be referred for this purpose.</a:t>
            </a:r>
          </a:p>
          <a:p>
            <a:pPr marL="425196" indent="-342900" algn="just">
              <a:buNone/>
            </a:pPr>
            <a:endParaRPr lang="en-US" sz="1800" b="1" dirty="0" smtClean="0">
              <a:latin typeface="Agency FB" pitchFamily="34" charset="0"/>
            </a:endParaRPr>
          </a:p>
          <a:p>
            <a:pPr marL="425196" indent="-342900" algn="just">
              <a:buFont typeface="Wingdings" pitchFamily="2" charset="2"/>
              <a:buChar char="ü"/>
            </a:pPr>
            <a:r>
              <a:rPr lang="en-US" dirty="0" smtClean="0">
                <a:latin typeface="Agency FB" pitchFamily="34" charset="0"/>
              </a:rPr>
              <a:t>Clause 8(b)</a:t>
            </a:r>
          </a:p>
          <a:p>
            <a:pPr marL="425196" indent="-342900" algn="just">
              <a:buNone/>
            </a:pPr>
            <a:r>
              <a:rPr lang="en-US" sz="1900" i="1" spc="300" dirty="0" smtClean="0">
                <a:latin typeface="Agency FB" pitchFamily="34" charset="0"/>
              </a:rPr>
              <a:t>   </a:t>
            </a:r>
            <a:r>
              <a:rPr lang="en-US" sz="2200" dirty="0" smtClean="0">
                <a:latin typeface="Agency FB" pitchFamily="34" charset="0"/>
              </a:rPr>
              <a:t>“If there is any change in the nature of business or profession, the particulars of such change.”</a:t>
            </a:r>
            <a:endParaRPr lang="en-US" sz="1900" i="1" spc="300" dirty="0" smtClean="0">
              <a:latin typeface="Agency FB" pitchFamily="34" charset="0"/>
            </a:endParaRPr>
          </a:p>
          <a:p>
            <a:pPr marL="425196" indent="-342900" algn="just">
              <a:buNone/>
            </a:pPr>
            <a:r>
              <a:rPr lang="en-US" sz="2200" b="1" u="sng" dirty="0" smtClean="0">
                <a:latin typeface="Agency FB" pitchFamily="34" charset="0"/>
              </a:rPr>
              <a:t>Points to be kept in mind:</a:t>
            </a:r>
          </a:p>
          <a:p>
            <a:pPr marL="425196" indent="-342900" algn="just">
              <a:buNone/>
            </a:pPr>
            <a:endParaRPr lang="en-US" sz="500" i="1" spc="300" dirty="0" smtClean="0">
              <a:latin typeface="Agency FB" pitchFamily="34" charset="0"/>
            </a:endParaRPr>
          </a:p>
          <a:p>
            <a:pPr marL="539496" indent="-457200" algn="just">
              <a:buAutoNum type="arabicPeriod"/>
            </a:pPr>
            <a:r>
              <a:rPr lang="en-US" sz="2200" b="1" dirty="0" smtClean="0">
                <a:latin typeface="Agency FB" pitchFamily="34" charset="0"/>
              </a:rPr>
              <a:t>Any material change in the nature of business should be precisely set out.</a:t>
            </a:r>
          </a:p>
          <a:p>
            <a:pPr marL="539496" indent="-457200" algn="just">
              <a:buAutoNum type="arabicPeriod"/>
            </a:pPr>
            <a:r>
              <a:rPr lang="en-US" sz="2200" b="1" dirty="0" smtClean="0">
                <a:latin typeface="Agency FB" pitchFamily="34" charset="0"/>
              </a:rPr>
              <a:t>Temporary Suspension of business is not change in business.</a:t>
            </a:r>
          </a:p>
          <a:p>
            <a:pPr marL="539496" indent="-457200" algn="just">
              <a:lnSpc>
                <a:spcPct val="110000"/>
              </a:lnSpc>
              <a:buFont typeface="Wingdings 2"/>
              <a:buAutoNum type="arabicPeriod"/>
            </a:pPr>
            <a:r>
              <a:rPr lang="en-US" sz="2200" b="1" dirty="0" smtClean="0">
                <a:latin typeface="Agency FB" pitchFamily="34" charset="0"/>
              </a:rPr>
              <a:t>The change will include change from manufacturer to trader as well as change in the principal line of business.</a:t>
            </a:r>
          </a:p>
          <a:p>
            <a:pPr algn="just">
              <a:buNone/>
            </a:pPr>
            <a:r>
              <a:rPr lang="en-US" sz="1800" b="1" dirty="0" smtClean="0">
                <a:latin typeface="Agency FB" pitchFamily="34" charset="0"/>
              </a:rPr>
              <a:t>	</a:t>
            </a:r>
          </a:p>
          <a:p>
            <a:pPr lvl="0" algn="just">
              <a:buNone/>
            </a:pPr>
            <a:endParaRPr lang="en-US" sz="1900" b="1" i="1" spc="300" dirty="0" smtClean="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lgerian" pitchFamily="82" charset="0"/>
              </a:rPr>
              <a:t>Clause 11</a:t>
            </a:r>
            <a:endParaRPr lang="en-US" u="sng"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dirty="0" smtClean="0"/>
              <a:t> </a:t>
            </a:r>
            <a:r>
              <a:rPr lang="en-US" dirty="0" smtClean="0">
                <a:latin typeface="Agency FB" pitchFamily="34" charset="0"/>
              </a:rPr>
              <a:t>Clause 11(d)</a:t>
            </a:r>
          </a:p>
          <a:p>
            <a:pPr algn="just">
              <a:buNone/>
            </a:pPr>
            <a:r>
              <a:rPr lang="en-US" sz="2200" dirty="0" smtClean="0">
                <a:latin typeface="Agency FB" pitchFamily="34" charset="0"/>
              </a:rPr>
              <a:t>    </a:t>
            </a:r>
            <a:r>
              <a:rPr lang="en-US" sz="2200" spc="300" dirty="0" smtClean="0">
                <a:latin typeface="Agency FB" pitchFamily="34" charset="0"/>
              </a:rPr>
              <a:t>“Details of deviation, if any, in the method of accounting employed in the previous year from accounting standards prescribed under Section 145 and the effect thereof on the profit or loss “</a:t>
            </a:r>
          </a:p>
          <a:p>
            <a:pPr algn="just">
              <a:buNone/>
            </a:pPr>
            <a:r>
              <a:rPr lang="en-US" sz="2000" b="1" u="sng" dirty="0" smtClean="0">
                <a:latin typeface="Agency FB" pitchFamily="34" charset="0"/>
              </a:rPr>
              <a:t>Points to be kept in mind:</a:t>
            </a:r>
          </a:p>
          <a:p>
            <a:pPr marL="539496" indent="-457200" algn="just">
              <a:buFont typeface="+mj-lt"/>
              <a:buAutoNum type="arabicPeriod"/>
            </a:pPr>
            <a:r>
              <a:rPr lang="en-US" sz="2000" b="1" dirty="0" smtClean="0">
                <a:latin typeface="Agency FB" pitchFamily="34" charset="0"/>
              </a:rPr>
              <a:t>All 32 Accounting Standards as notified by the institute are to be followed as per the applicability prescribed under each standard.</a:t>
            </a:r>
          </a:p>
          <a:p>
            <a:pPr marL="539496" indent="-457200" algn="just">
              <a:buFont typeface="+mj-lt"/>
              <a:buAutoNum type="arabicPeriod"/>
            </a:pPr>
            <a:r>
              <a:rPr lang="en-US" sz="2000" b="1" dirty="0" smtClean="0">
                <a:latin typeface="Agency FB" pitchFamily="34" charset="0"/>
              </a:rPr>
              <a:t>But Central government have prescribed only two major accounting standards till date as per section 145(2) for persons following mercantile system of accounting mainly:</a:t>
            </a:r>
          </a:p>
          <a:p>
            <a:pPr marL="539496" indent="-457200" algn="just">
              <a:buNone/>
            </a:pPr>
            <a:r>
              <a:rPr lang="en-US" sz="2000" b="1" dirty="0" smtClean="0">
                <a:latin typeface="Agency FB" pitchFamily="34" charset="0"/>
              </a:rPr>
              <a:t>     1.  AS(IT) 1 – Disclosure of accounting policies.</a:t>
            </a:r>
          </a:p>
          <a:p>
            <a:pPr marL="539496" indent="-457200" algn="just">
              <a:buNone/>
            </a:pPr>
            <a:r>
              <a:rPr lang="en-US" sz="2000" b="1" dirty="0" smtClean="0">
                <a:latin typeface="Agency FB" pitchFamily="34" charset="0"/>
              </a:rPr>
              <a:t>     2. AS(IT) 2 – Disclosure prior period items and extraordinary items and changes in accounting policies.</a:t>
            </a:r>
          </a:p>
          <a:p>
            <a:pPr marL="539496" indent="-457200" algn="just">
              <a:buNone/>
            </a:pPr>
            <a:r>
              <a:rPr lang="en-US" sz="1600" dirty="0" smtClean="0">
                <a:latin typeface="Agency FB" pitchFamily="34" charset="0"/>
              </a:rPr>
              <a:t>3.        </a:t>
            </a:r>
            <a:r>
              <a:rPr lang="en-US" sz="2000" b="1" dirty="0" smtClean="0">
                <a:latin typeface="Agency FB" pitchFamily="34" charset="0"/>
              </a:rPr>
              <a:t>We  generally report this issue in “Notes to accounts”.</a:t>
            </a:r>
            <a:endParaRPr lang="en-US" sz="1600" b="1" dirty="0" smtClean="0">
              <a:latin typeface="Agency FB" pitchFamily="34" charset="0"/>
            </a:endParaRPr>
          </a:p>
          <a:p>
            <a:pPr marL="539496" indent="-457200" algn="just">
              <a:buNone/>
            </a:pPr>
            <a:endParaRPr lang="en-US" sz="2000" b="1" dirty="0" smtClean="0">
              <a:latin typeface="Agency FB" pitchFamily="34" charset="0"/>
            </a:endParaRPr>
          </a:p>
          <a:p>
            <a:pPr marL="539496" indent="-457200" algn="just">
              <a:buNone/>
            </a:pPr>
            <a:endParaRPr lang="en-US" sz="2200" dirty="0" smtClean="0">
              <a:latin typeface="Agency FB" pitchFamily="34" charset="0"/>
            </a:endParaRPr>
          </a:p>
          <a:p>
            <a:pPr algn="just">
              <a:buNone/>
            </a:pPr>
            <a:endParaRPr lang="en-US" sz="2400" dirty="0" smtClean="0">
              <a:latin typeface="Agency FB" pitchFamily="34" charset="0"/>
            </a:endParaRPr>
          </a:p>
          <a:p>
            <a:pPr algn="just">
              <a:buNone/>
            </a:pPr>
            <a:endParaRPr lang="en-US" sz="2400" dirty="0">
              <a:latin typeface="Agency FB" pitchFamily="34"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2.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3.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4.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Trek</Template>
  <TotalTime>835</TotalTime>
  <Words>5574</Words>
  <Application>Microsoft Office PowerPoint</Application>
  <PresentationFormat>On-screen Show (4:3)</PresentationFormat>
  <Paragraphs>533</Paragraphs>
  <Slides>45</Slides>
  <Notes>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Solstice</vt:lpstr>
      <vt:lpstr>Form 3CD</vt:lpstr>
      <vt:lpstr>Introduction</vt:lpstr>
      <vt:lpstr>When is 3CD required to be  prepared ?</vt:lpstr>
      <vt:lpstr>Section 44AD</vt:lpstr>
      <vt:lpstr>Clauses covered under Part 1</vt:lpstr>
      <vt:lpstr>Clause 7</vt:lpstr>
      <vt:lpstr>Slide 7</vt:lpstr>
      <vt:lpstr>Clause 8</vt:lpstr>
      <vt:lpstr>Clause 11</vt:lpstr>
      <vt:lpstr>Clause 12</vt:lpstr>
      <vt:lpstr>Clause 12</vt:lpstr>
      <vt:lpstr>Clause 13</vt:lpstr>
      <vt:lpstr>Clause 13</vt:lpstr>
      <vt:lpstr>Clause 13</vt:lpstr>
      <vt:lpstr>Clause 14</vt:lpstr>
      <vt:lpstr>Clause 14</vt:lpstr>
      <vt:lpstr>Clause 14</vt:lpstr>
      <vt:lpstr>Clause 14</vt:lpstr>
      <vt:lpstr>Clause 14</vt:lpstr>
      <vt:lpstr>Clause 16 b</vt:lpstr>
      <vt:lpstr>Clause 17(a)</vt:lpstr>
      <vt:lpstr>Clause 17(b)</vt:lpstr>
      <vt:lpstr>Clause 17(e)</vt:lpstr>
      <vt:lpstr>Clause 17(F)</vt:lpstr>
      <vt:lpstr>Clause 17(G)</vt:lpstr>
      <vt:lpstr>Clause 17(G)</vt:lpstr>
      <vt:lpstr>Clause 17(H)</vt:lpstr>
      <vt:lpstr>Clause 17(I)</vt:lpstr>
      <vt:lpstr>Clause 17(I)</vt:lpstr>
      <vt:lpstr>Clause 18</vt:lpstr>
      <vt:lpstr>Clause 21</vt:lpstr>
      <vt:lpstr>Clause 21</vt:lpstr>
      <vt:lpstr>Clause 21</vt:lpstr>
      <vt:lpstr>Clause 22(a)</vt:lpstr>
      <vt:lpstr>Clause 22(B)</vt:lpstr>
      <vt:lpstr>Clause 24(a)</vt:lpstr>
      <vt:lpstr>Clause 24(a)</vt:lpstr>
      <vt:lpstr>Clause 24(B)</vt:lpstr>
      <vt:lpstr>Clause 24(B)</vt:lpstr>
      <vt:lpstr>Clause 27</vt:lpstr>
      <vt:lpstr>Clause 27</vt:lpstr>
      <vt:lpstr>Clause 27</vt:lpstr>
      <vt:lpstr>Clause 27</vt:lpstr>
      <vt:lpstr>Clause 32</vt:lpstr>
      <vt:lpstr>Slide 45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3CD   Clause by Clause Analysis</dc:title>
  <dc:creator/>
  <cp:lastModifiedBy>rcc</cp:lastModifiedBy>
  <cp:revision>109</cp:revision>
  <dcterms:created xsi:type="dcterms:W3CDTF">2006-08-16T00:00:00Z</dcterms:created>
  <dcterms:modified xsi:type="dcterms:W3CDTF">2013-08-21T14:29:43Z</dcterms:modified>
</cp:coreProperties>
</file>